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24"/>
  </p:handoutMasterIdLst>
  <p:sldIdLst>
    <p:sldId id="258" r:id="rId3"/>
    <p:sldId id="277" r:id="rId5"/>
    <p:sldId id="297" r:id="rId6"/>
    <p:sldId id="317" r:id="rId7"/>
    <p:sldId id="296" r:id="rId8"/>
    <p:sldId id="298" r:id="rId9"/>
    <p:sldId id="269" r:id="rId10"/>
    <p:sldId id="290" r:id="rId11"/>
    <p:sldId id="307" r:id="rId12"/>
    <p:sldId id="319" r:id="rId13"/>
    <p:sldId id="330" r:id="rId14"/>
    <p:sldId id="334" r:id="rId15"/>
    <p:sldId id="331" r:id="rId16"/>
    <p:sldId id="306" r:id="rId17"/>
    <p:sldId id="333" r:id="rId18"/>
    <p:sldId id="332" r:id="rId19"/>
    <p:sldId id="318" r:id="rId20"/>
    <p:sldId id="293" r:id="rId21"/>
    <p:sldId id="292" r:id="rId22"/>
    <p:sldId id="263" r:id="rId23"/>
  </p:sldIdLst>
  <p:sldSz cx="12192000" cy="6858000"/>
  <p:notesSz cx="6858000" cy="9144000"/>
  <p:embeddedFontLst>
    <p:embeddedFont>
      <p:font typeface="SimSun" panose="02010600030101010101" pitchFamily="2" charset="-122"/>
      <p:regular r:id="rId28"/>
    </p:embeddedFont>
    <p:embeddedFont>
      <p:font typeface="Calibri" panose="020F0502020204030204" charset="0"/>
      <p:regular r:id="rId29"/>
      <p:bold r:id="rId30"/>
      <p:italic r:id="rId31"/>
      <p:boldItalic r:id="rId32"/>
    </p:embeddedFont>
    <p:embeddedFont>
      <p:font typeface="Microsoft YaHei" panose="020B0503020204020204" charset="-122"/>
      <p:regular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55CF"/>
    <a:srgbClr val="7E59D9"/>
    <a:srgbClr val="B083FD"/>
    <a:srgbClr val="665CE6"/>
    <a:srgbClr val="C1C1C1"/>
    <a:srgbClr val="B183FD"/>
    <a:srgbClr val="823FFD"/>
    <a:srgbClr val="4139E1"/>
    <a:srgbClr val="7423FC"/>
    <a:srgbClr val="2A21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69" d="100"/>
          <a:sy n="69" d="100"/>
        </p:scale>
        <p:origin x="73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大专院校延期开学防疫工作安排</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大专院校延期开学防疫工作安排</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大专院校延期开学防疫工作安排</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大专院校延期开学防疫工作安排</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大专院校延期开学防疫工作安排</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大专院校延期开学防疫工作安排</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大专院校延期开学防疫工作安排</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大专院校延期开学防疫工作安排</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大专院校延期开学防疫工作安排</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大专院校延期开学防疫工作安排</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大专院校延期开学防疫工作安排</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大专院校延期开学防疫工作安排</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大专院校延期开学防疫工作安排</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大专院校延期开学防疫工作安排</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大专院校延期开学防疫工作安排</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大专院校延期开学防疫工作安排</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大专院校延期开学防疫工作安排</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4.xml"/><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4.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jpe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4.xml"/><Relationship Id="rId5" Type="http://schemas.openxmlformats.org/officeDocument/2006/relationships/image" Target="../media/image28.jpeg"/><Relationship Id="rId4" Type="http://schemas.openxmlformats.org/officeDocument/2006/relationships/image" Target="../media/image27.jpe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29.jpe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image" Target="../media/image30.jpe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1.xml"/><Relationship Id="rId6" Type="http://schemas.openxmlformats.org/officeDocument/2006/relationships/image" Target="../media/image31.jpeg"/><Relationship Id="rId5" Type="http://schemas.openxmlformats.org/officeDocument/2006/relationships/image" Target="../media/image3.png"/><Relationship Id="rId4" Type="http://schemas.openxmlformats.org/officeDocument/2006/relationships/image" Target="../media/image5.png"/><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4.xml"/><Relationship Id="rId4" Type="http://schemas.openxmlformats.org/officeDocument/2006/relationships/image" Target="../media/image13.jpe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1.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4" name="圆角矩形 3"/>
          <p:cNvSpPr/>
          <p:nvPr/>
        </p:nvSpPr>
        <p:spPr>
          <a:xfrm>
            <a:off x="370840" y="34544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办公中心"/>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62615" y="603250"/>
            <a:ext cx="447675" cy="306070"/>
          </a:xfrm>
          <a:prstGeom prst="rect">
            <a:avLst/>
          </a:prstGeom>
        </p:spPr>
      </p:pic>
      <p:grpSp>
        <p:nvGrpSpPr>
          <p:cNvPr id="41" name="组合 40"/>
          <p:cNvGrpSpPr/>
          <p:nvPr/>
        </p:nvGrpSpPr>
        <p:grpSpPr>
          <a:xfrm>
            <a:off x="651527" y="537210"/>
            <a:ext cx="10286818" cy="6938264"/>
            <a:chOff x="-109" y="2267"/>
            <a:chExt cx="16200" cy="5151"/>
          </a:xfrm>
        </p:grpSpPr>
        <p:grpSp>
          <p:nvGrpSpPr>
            <p:cNvPr id="21" name="组合 20"/>
            <p:cNvGrpSpPr/>
            <p:nvPr/>
          </p:nvGrpSpPr>
          <p:grpSpPr>
            <a:xfrm>
              <a:off x="-109" y="2267"/>
              <a:ext cx="16200" cy="5151"/>
              <a:chOff x="-109" y="1811"/>
              <a:chExt cx="16048" cy="5151"/>
            </a:xfrm>
          </p:grpSpPr>
          <p:sp>
            <p:nvSpPr>
              <p:cNvPr id="12" name="文本框 11"/>
              <p:cNvSpPr txBox="1"/>
              <p:nvPr/>
            </p:nvSpPr>
            <p:spPr>
              <a:xfrm>
                <a:off x="1400" y="1811"/>
                <a:ext cx="1338" cy="1307"/>
              </a:xfrm>
              <a:prstGeom prst="rect">
                <a:avLst/>
              </a:prstGeom>
              <a:noFill/>
            </p:spPr>
            <p:txBody>
              <a:bodyPr wrap="square" rtlCol="0">
                <a:spAutoFit/>
              </a:bodyPr>
              <a:lstStyle/>
              <a:p>
                <a:pPr algn="l">
                  <a:lnSpc>
                    <a:spcPct val="80000"/>
                  </a:lnSpc>
                </a:pPr>
                <a:endParaRPr lang="zh-CN" altLang="en-US" sz="6000">
                  <a:solidFill>
                    <a:schemeClr val="tx1">
                      <a:lumMod val="75000"/>
                      <a:lumOff val="25000"/>
                    </a:schemeClr>
                  </a:solidFill>
                  <a:uFillTx/>
                  <a:latin typeface="优设标题黑" panose="00000500000000000000" charset="-122"/>
                  <a:ea typeface="优设标题黑" panose="00000500000000000000" charset="-122"/>
                </a:endParaRPr>
              </a:p>
            </p:txBody>
          </p:sp>
          <p:sp>
            <p:nvSpPr>
              <p:cNvPr id="6" name="文本框 5"/>
              <p:cNvSpPr txBox="1"/>
              <p:nvPr/>
            </p:nvSpPr>
            <p:spPr>
              <a:xfrm>
                <a:off x="-109" y="2027"/>
                <a:ext cx="16048" cy="4935"/>
              </a:xfrm>
              <a:prstGeom prst="rect">
                <a:avLst/>
              </a:prstGeom>
              <a:noFill/>
            </p:spPr>
            <p:txBody>
              <a:bodyPr wrap="square" rtlCol="0">
                <a:spAutoFit/>
              </a:bodyPr>
              <a:lstStyle/>
              <a:p>
                <a:pPr algn="l">
                  <a:lnSpc>
                    <a:spcPct val="150000"/>
                  </a:lnSpc>
                </a:pPr>
                <a:r>
                  <a:rPr lang="en-US" sz="2400" b="1" dirty="0">
                    <a:solidFill>
                      <a:schemeClr val="tx1">
                        <a:lumMod val="75000"/>
                        <a:lumOff val="25000"/>
                      </a:schemeClr>
                    </a:solidFill>
                    <a:uFillTx/>
                    <a:latin typeface="Arial" panose="020B0604020202020204" pitchFamily="34" charset="0"/>
                    <a:ea typeface="优设标题黑" panose="00000500000000000000" charset="-122"/>
                    <a:cs typeface="Arial" panose="020B0604020202020204" pitchFamily="34" charset="0"/>
                    <a:sym typeface="+mn-ea"/>
                  </a:rPr>
                  <a:t>DESIGN AND IMPLEMENATION OF AN </a:t>
                </a:r>
                <a:endParaRPr lang="en-US" sz="2400" b="1" dirty="0">
                  <a:solidFill>
                    <a:schemeClr val="tx1">
                      <a:lumMod val="75000"/>
                      <a:lumOff val="25000"/>
                    </a:schemeClr>
                  </a:solidFill>
                  <a:uFillTx/>
                  <a:latin typeface="Arial" panose="020B0604020202020204" pitchFamily="34" charset="0"/>
                  <a:ea typeface="优设标题黑" panose="00000500000000000000" charset="-122"/>
                  <a:cs typeface="Arial" panose="020B0604020202020204" pitchFamily="34" charset="0"/>
                  <a:sym typeface="+mn-ea"/>
                </a:endParaRPr>
              </a:p>
              <a:p>
                <a:pPr algn="l">
                  <a:lnSpc>
                    <a:spcPct val="150000"/>
                  </a:lnSpc>
                </a:pPr>
                <a:r>
                  <a:rPr lang="en-US" sz="2400" b="1" dirty="0">
                    <a:solidFill>
                      <a:schemeClr val="tx1">
                        <a:lumMod val="75000"/>
                        <a:lumOff val="25000"/>
                      </a:schemeClr>
                    </a:solidFill>
                    <a:uFillTx/>
                    <a:latin typeface="Arial" panose="020B0604020202020204" pitchFamily="34" charset="0"/>
                    <a:ea typeface="优设标题黑" panose="00000500000000000000" charset="-122"/>
                    <a:cs typeface="Arial" panose="020B0604020202020204" pitchFamily="34" charset="0"/>
                    <a:sym typeface="+mn-ea"/>
                  </a:rPr>
                  <a:t>E-VOTING SYSTEM USING BLOCKCHAIN AND FACIAL RECOGNITION</a:t>
                </a:r>
                <a:endParaRPr lang="en-US" sz="2400" b="1" dirty="0">
                  <a:solidFill>
                    <a:schemeClr val="tx1">
                      <a:lumMod val="75000"/>
                      <a:lumOff val="25000"/>
                    </a:schemeClr>
                  </a:solidFill>
                  <a:uFillTx/>
                  <a:latin typeface="Arial" panose="020B0604020202020204" pitchFamily="34" charset="0"/>
                  <a:ea typeface="优设标题黑" panose="00000500000000000000" charset="-122"/>
                  <a:cs typeface="Arial" panose="020B0604020202020204" pitchFamily="34" charset="0"/>
                  <a:sym typeface="+mn-ea"/>
                </a:endParaRPr>
              </a:p>
              <a:p>
                <a:pPr>
                  <a:lnSpc>
                    <a:spcPct val="150000"/>
                  </a:lnSpc>
                </a:pPr>
                <a:endParaRPr lang="en-US" sz="1600" b="1" dirty="0">
                  <a:solidFill>
                    <a:schemeClr val="tx1">
                      <a:lumMod val="75000"/>
                      <a:lumOff val="25000"/>
                    </a:schemeClr>
                  </a:solidFill>
                  <a:latin typeface="Arial" panose="020B0604020202020204" pitchFamily="34" charset="0"/>
                  <a:ea typeface="优设标题黑" panose="00000500000000000000" charset="-122"/>
                  <a:cs typeface="Arial" panose="020B0604020202020204" pitchFamily="34" charset="0"/>
                  <a:sym typeface="+mn-ea"/>
                </a:endParaRPr>
              </a:p>
              <a:p>
                <a:pPr>
                  <a:lnSpc>
                    <a:spcPct val="150000"/>
                  </a:lnSpc>
                </a:pPr>
                <a:r>
                  <a:rPr lang="en-US" sz="2000" b="1" dirty="0" smtClean="0">
                    <a:solidFill>
                      <a:schemeClr val="tx1">
                        <a:lumMod val="75000"/>
                        <a:lumOff val="25000"/>
                      </a:schemeClr>
                    </a:solidFill>
                    <a:uFillTx/>
                    <a:latin typeface="Arial" panose="020B0604020202020204" pitchFamily="34" charset="0"/>
                    <a:ea typeface="优设标题黑" panose="00000500000000000000" charset="-122"/>
                    <a:cs typeface="Arial" panose="020B0604020202020204" pitchFamily="34" charset="0"/>
                    <a:sym typeface="+mn-ea"/>
                  </a:rPr>
                  <a:t>BY</a:t>
                </a:r>
                <a:endParaRPr lang="en-US" sz="2000" b="1" dirty="0">
                  <a:solidFill>
                    <a:schemeClr val="tx1">
                      <a:lumMod val="75000"/>
                      <a:lumOff val="25000"/>
                    </a:schemeClr>
                  </a:solidFill>
                  <a:uFillTx/>
                  <a:latin typeface="Arial" panose="020B0604020202020204" pitchFamily="34" charset="0"/>
                  <a:ea typeface="优设标题黑" panose="00000500000000000000" charset="-122"/>
                  <a:cs typeface="Arial" panose="020B0604020202020204" pitchFamily="34" charset="0"/>
                  <a:sym typeface="+mn-ea"/>
                </a:endParaRPr>
              </a:p>
              <a:p>
                <a:pPr>
                  <a:lnSpc>
                    <a:spcPct val="150000"/>
                  </a:lnSpc>
                </a:pPr>
                <a:r>
                  <a:rPr lang="en-US" sz="2000" b="1" dirty="0">
                    <a:solidFill>
                      <a:schemeClr val="tx1">
                        <a:lumMod val="75000"/>
                        <a:lumOff val="25000"/>
                      </a:schemeClr>
                    </a:solidFill>
                    <a:uFillTx/>
                    <a:latin typeface="Arial" panose="020B0604020202020204" pitchFamily="34" charset="0"/>
                    <a:ea typeface="优设标题黑" panose="00000500000000000000" charset="-122"/>
                    <a:cs typeface="Arial" panose="020B0604020202020204" pitchFamily="34" charset="0"/>
                    <a:sym typeface="+mn-ea"/>
                  </a:rPr>
                  <a:t>ADEKUNLE </a:t>
                </a:r>
                <a:r>
                  <a:rPr lang="en-US" sz="2000" b="1" dirty="0" smtClean="0">
                    <a:solidFill>
                      <a:schemeClr val="tx1">
                        <a:lumMod val="75000"/>
                        <a:lumOff val="25000"/>
                      </a:schemeClr>
                    </a:solidFill>
                    <a:uFillTx/>
                    <a:latin typeface="Arial" panose="020B0604020202020204" pitchFamily="34" charset="0"/>
                    <a:ea typeface="优设标题黑" panose="00000500000000000000" charset="-122"/>
                    <a:cs typeface="Arial" panose="020B0604020202020204" pitchFamily="34" charset="0"/>
                    <a:sym typeface="+mn-ea"/>
                  </a:rPr>
                  <a:t>ESTHER TEMITOPE</a:t>
                </a:r>
                <a:endParaRPr lang="en-US" sz="2000" b="1" dirty="0" smtClean="0">
                  <a:solidFill>
                    <a:schemeClr val="tx1">
                      <a:lumMod val="75000"/>
                      <a:lumOff val="25000"/>
                    </a:schemeClr>
                  </a:solidFill>
                  <a:uFillTx/>
                  <a:latin typeface="Arial" panose="020B0604020202020204" pitchFamily="34" charset="0"/>
                  <a:ea typeface="优设标题黑" panose="00000500000000000000" charset="-122"/>
                  <a:cs typeface="Arial" panose="020B0604020202020204" pitchFamily="34" charset="0"/>
                  <a:sym typeface="+mn-ea"/>
                </a:endParaRPr>
              </a:p>
              <a:p>
                <a:pPr>
                  <a:lnSpc>
                    <a:spcPct val="150000"/>
                  </a:lnSpc>
                </a:pPr>
                <a:r>
                  <a:rPr lang="en-US" sz="2000" b="1" dirty="0" smtClean="0">
                    <a:solidFill>
                      <a:schemeClr val="tx1">
                        <a:lumMod val="75000"/>
                        <a:lumOff val="25000"/>
                      </a:schemeClr>
                    </a:solidFill>
                    <a:latin typeface="Arial" panose="020B0604020202020204" pitchFamily="34" charset="0"/>
                    <a:ea typeface="优设标题黑" panose="00000500000000000000" charset="-122"/>
                    <a:cs typeface="Arial" panose="020B0604020202020204" pitchFamily="34" charset="0"/>
                    <a:sym typeface="+mn-ea"/>
                  </a:rPr>
                  <a:t>SSE/017/18609</a:t>
                </a:r>
                <a:endParaRPr lang="en-US" sz="2000" b="1" dirty="0" smtClean="0">
                  <a:solidFill>
                    <a:schemeClr val="tx1">
                      <a:lumMod val="75000"/>
                      <a:lumOff val="25000"/>
                    </a:schemeClr>
                  </a:solidFill>
                  <a:latin typeface="Arial" panose="020B0604020202020204" pitchFamily="34" charset="0"/>
                  <a:ea typeface="优设标题黑" panose="00000500000000000000" charset="-122"/>
                  <a:cs typeface="Arial" panose="020B0604020202020204" pitchFamily="34" charset="0"/>
                  <a:sym typeface="+mn-ea"/>
                </a:endParaRPr>
              </a:p>
              <a:p>
                <a:pPr>
                  <a:lnSpc>
                    <a:spcPct val="150000"/>
                  </a:lnSpc>
                </a:pPr>
                <a:endParaRPr lang="en-US" sz="2000" b="1" dirty="0" smtClean="0">
                  <a:solidFill>
                    <a:schemeClr val="tx1">
                      <a:lumMod val="75000"/>
                      <a:lumOff val="25000"/>
                    </a:schemeClr>
                  </a:solidFill>
                  <a:uFillTx/>
                  <a:latin typeface="Arial" panose="020B0604020202020204" pitchFamily="34" charset="0"/>
                  <a:ea typeface="优设标题黑" panose="00000500000000000000" charset="-122"/>
                  <a:cs typeface="Arial" panose="020B0604020202020204" pitchFamily="34" charset="0"/>
                  <a:sym typeface="+mn-ea"/>
                </a:endParaRPr>
              </a:p>
              <a:p>
                <a:pPr>
                  <a:lnSpc>
                    <a:spcPct val="150000"/>
                  </a:lnSpc>
                </a:pPr>
                <a:r>
                  <a:rPr lang="en-US" sz="2000" b="1" dirty="0" smtClean="0">
                    <a:solidFill>
                      <a:schemeClr val="tx1">
                        <a:lumMod val="75000"/>
                        <a:lumOff val="25000"/>
                      </a:schemeClr>
                    </a:solidFill>
                    <a:latin typeface="Arial" panose="020B0604020202020204" pitchFamily="34" charset="0"/>
                    <a:ea typeface="优设标题黑" panose="00000500000000000000" charset="-122"/>
                    <a:cs typeface="Arial" panose="020B0604020202020204" pitchFamily="34" charset="0"/>
                    <a:sym typeface="+mn-ea"/>
                  </a:rPr>
                  <a:t>SUPERVISOR</a:t>
                </a:r>
                <a:endParaRPr lang="en-US" sz="2000" b="1" dirty="0" smtClean="0">
                  <a:solidFill>
                    <a:schemeClr val="tx1">
                      <a:lumMod val="75000"/>
                      <a:lumOff val="25000"/>
                    </a:schemeClr>
                  </a:solidFill>
                  <a:latin typeface="Arial" panose="020B0604020202020204" pitchFamily="34" charset="0"/>
                  <a:ea typeface="优设标题黑" panose="00000500000000000000" charset="-122"/>
                  <a:cs typeface="Arial" panose="020B0604020202020204" pitchFamily="34" charset="0"/>
                  <a:sym typeface="+mn-ea"/>
                </a:endParaRPr>
              </a:p>
              <a:p>
                <a:pPr>
                  <a:lnSpc>
                    <a:spcPct val="150000"/>
                  </a:lnSpc>
                </a:pPr>
                <a:r>
                  <a:rPr lang="en-US" sz="2000" b="1" dirty="0" smtClean="0">
                    <a:solidFill>
                      <a:schemeClr val="tx1">
                        <a:lumMod val="75000"/>
                        <a:lumOff val="25000"/>
                      </a:schemeClr>
                    </a:solidFill>
                    <a:uFillTx/>
                    <a:latin typeface="Arial" panose="020B0604020202020204" pitchFamily="34" charset="0"/>
                    <a:ea typeface="优设标题黑" panose="00000500000000000000" charset="-122"/>
                    <a:cs typeface="Arial" panose="020B0604020202020204" pitchFamily="34" charset="0"/>
                    <a:sym typeface="+mn-ea"/>
                  </a:rPr>
                  <a:t>DR. </a:t>
                </a:r>
                <a:r>
                  <a:rPr lang="en-US" sz="2000" b="1" smtClean="0">
                    <a:solidFill>
                      <a:schemeClr val="tx1">
                        <a:lumMod val="75000"/>
                        <a:lumOff val="25000"/>
                      </a:schemeClr>
                    </a:solidFill>
                    <a:uFillTx/>
                    <a:latin typeface="Arial" panose="020B0604020202020204" pitchFamily="34" charset="0"/>
                    <a:ea typeface="优设标题黑" panose="00000500000000000000" charset="-122"/>
                    <a:cs typeface="Arial" panose="020B0604020202020204" pitchFamily="34" charset="0"/>
                    <a:sym typeface="+mn-ea"/>
                  </a:rPr>
                  <a:t>A.O IBITOYE</a:t>
                </a:r>
                <a:endParaRPr lang="en-US" sz="2000" b="1" dirty="0" smtClean="0">
                  <a:solidFill>
                    <a:schemeClr val="tx1">
                      <a:lumMod val="75000"/>
                      <a:lumOff val="25000"/>
                    </a:schemeClr>
                  </a:solidFill>
                  <a:uFillTx/>
                  <a:latin typeface="Arial" panose="020B0604020202020204" pitchFamily="34" charset="0"/>
                  <a:ea typeface="优设标题黑" panose="00000500000000000000" charset="-122"/>
                  <a:cs typeface="Arial" panose="020B0604020202020204" pitchFamily="34" charset="0"/>
                  <a:sym typeface="+mn-ea"/>
                </a:endParaRPr>
              </a:p>
              <a:p>
                <a:pPr>
                  <a:lnSpc>
                    <a:spcPct val="150000"/>
                  </a:lnSpc>
                </a:pPr>
                <a:r>
                  <a:rPr lang="en-US" sz="2000" b="1" dirty="0" smtClean="0">
                    <a:solidFill>
                      <a:schemeClr val="tx1">
                        <a:lumMod val="75000"/>
                        <a:lumOff val="25000"/>
                      </a:schemeClr>
                    </a:solidFill>
                    <a:latin typeface="Arial" panose="020B0604020202020204" pitchFamily="34" charset="0"/>
                    <a:ea typeface="优设标题黑" panose="00000500000000000000" charset="-122"/>
                    <a:cs typeface="Arial" panose="020B0604020202020204" pitchFamily="34" charset="0"/>
                    <a:sym typeface="+mn-ea"/>
                  </a:rPr>
                  <a:t>AUGUST 2021</a:t>
                </a:r>
                <a:endParaRPr lang="en-US" sz="2000" b="1" dirty="0">
                  <a:solidFill>
                    <a:schemeClr val="tx1">
                      <a:lumMod val="75000"/>
                      <a:lumOff val="25000"/>
                    </a:schemeClr>
                  </a:solidFill>
                  <a:uFillTx/>
                  <a:latin typeface="Arial" panose="020B0604020202020204" pitchFamily="34" charset="0"/>
                  <a:ea typeface="优设标题黑" panose="00000500000000000000" charset="-122"/>
                  <a:cs typeface="Arial" panose="020B0604020202020204" pitchFamily="34" charset="0"/>
                  <a:sym typeface="+mn-ea"/>
                </a:endParaRPr>
              </a:p>
              <a:p>
                <a:pPr algn="l">
                  <a:lnSpc>
                    <a:spcPct val="150000"/>
                  </a:lnSpc>
                </a:pPr>
                <a:endParaRPr lang="en-US" sz="2800" b="1" dirty="0">
                  <a:solidFill>
                    <a:schemeClr val="tx1">
                      <a:lumMod val="75000"/>
                      <a:lumOff val="25000"/>
                    </a:schemeClr>
                  </a:solidFill>
                  <a:uFillTx/>
                  <a:latin typeface="Arial" panose="020B0604020202020204" pitchFamily="34" charset="0"/>
                  <a:ea typeface="优设标题黑" panose="00000500000000000000" charset="-122"/>
                  <a:cs typeface="Arial" panose="020B0604020202020204" pitchFamily="34" charset="0"/>
                  <a:sym typeface="+mn-ea"/>
                </a:endParaRPr>
              </a:p>
              <a:p>
                <a:pPr algn="l">
                  <a:lnSpc>
                    <a:spcPct val="150000"/>
                  </a:lnSpc>
                </a:pPr>
                <a:endParaRPr lang="en-US" sz="2800" b="1" dirty="0">
                  <a:solidFill>
                    <a:schemeClr val="tx1">
                      <a:lumMod val="75000"/>
                      <a:lumOff val="25000"/>
                    </a:schemeClr>
                  </a:solidFill>
                  <a:uFillTx/>
                  <a:latin typeface="Arial" panose="020B0604020202020204" pitchFamily="34" charset="0"/>
                  <a:ea typeface="优设标题黑" panose="00000500000000000000" charset="-122"/>
                  <a:cs typeface="Arial" panose="020B0604020202020204" pitchFamily="34" charset="0"/>
                  <a:sym typeface="+mn-ea"/>
                </a:endParaRPr>
              </a:p>
            </p:txBody>
          </p:sp>
        </p:grpSp>
        <p:grpSp>
          <p:nvGrpSpPr>
            <p:cNvPr id="31" name="组合 30"/>
            <p:cNvGrpSpPr/>
            <p:nvPr/>
          </p:nvGrpSpPr>
          <p:grpSpPr>
            <a:xfrm>
              <a:off x="2569" y="3377"/>
              <a:ext cx="10693" cy="1307"/>
              <a:chOff x="2544" y="3155"/>
              <a:chExt cx="10593" cy="1307"/>
            </a:xfrm>
          </p:grpSpPr>
          <p:sp>
            <p:nvSpPr>
              <p:cNvPr id="22" name="文本框 21"/>
              <p:cNvSpPr txBox="1"/>
              <p:nvPr/>
            </p:nvSpPr>
            <p:spPr>
              <a:xfrm>
                <a:off x="2544" y="3155"/>
                <a:ext cx="1434" cy="1307"/>
              </a:xfrm>
              <a:prstGeom prst="rect">
                <a:avLst/>
              </a:prstGeom>
              <a:noFill/>
            </p:spPr>
            <p:txBody>
              <a:bodyPr wrap="square" rtlCol="0">
                <a:spAutoFit/>
              </a:bodyPr>
              <a:lstStyle/>
              <a:p>
                <a:pPr algn="l">
                  <a:lnSpc>
                    <a:spcPct val="80000"/>
                  </a:lnSpc>
                </a:pPr>
                <a:endParaRPr lang="zh-CN" altLang="en-US" sz="6000">
                  <a:solidFill>
                    <a:schemeClr val="tx1">
                      <a:lumMod val="75000"/>
                      <a:lumOff val="25000"/>
                    </a:schemeClr>
                  </a:solidFill>
                  <a:uFillTx/>
                  <a:latin typeface="优设标题黑" panose="00000500000000000000" charset="-122"/>
                  <a:ea typeface="优设标题黑" panose="00000500000000000000" charset="-122"/>
                </a:endParaRPr>
              </a:p>
            </p:txBody>
          </p:sp>
          <p:sp>
            <p:nvSpPr>
              <p:cNvPr id="24" name="文本框 23"/>
              <p:cNvSpPr txBox="1"/>
              <p:nvPr/>
            </p:nvSpPr>
            <p:spPr>
              <a:xfrm>
                <a:off x="4832" y="3155"/>
                <a:ext cx="1434" cy="1307"/>
              </a:xfrm>
              <a:prstGeom prst="rect">
                <a:avLst/>
              </a:prstGeom>
              <a:noFill/>
            </p:spPr>
            <p:txBody>
              <a:bodyPr wrap="square" rtlCol="0">
                <a:spAutoFit/>
              </a:bodyPr>
              <a:lstStyle/>
              <a:p>
                <a:pPr algn="l">
                  <a:lnSpc>
                    <a:spcPct val="80000"/>
                  </a:lnSpc>
                </a:pPr>
                <a:endParaRPr lang="zh-CN" altLang="en-US" sz="6000">
                  <a:solidFill>
                    <a:schemeClr val="tx1">
                      <a:lumMod val="75000"/>
                      <a:lumOff val="25000"/>
                    </a:schemeClr>
                  </a:solidFill>
                  <a:uFillTx/>
                  <a:latin typeface="优设标题黑" panose="00000500000000000000" charset="-122"/>
                  <a:ea typeface="优设标题黑" panose="00000500000000000000" charset="-122"/>
                </a:endParaRPr>
              </a:p>
            </p:txBody>
          </p:sp>
          <p:sp>
            <p:nvSpPr>
              <p:cNvPr id="27" name="文本框 26"/>
              <p:cNvSpPr txBox="1"/>
              <p:nvPr/>
            </p:nvSpPr>
            <p:spPr>
              <a:xfrm>
                <a:off x="8258" y="3155"/>
                <a:ext cx="1434" cy="1307"/>
              </a:xfrm>
              <a:prstGeom prst="rect">
                <a:avLst/>
              </a:prstGeom>
              <a:noFill/>
            </p:spPr>
            <p:txBody>
              <a:bodyPr wrap="square" rtlCol="0">
                <a:spAutoFit/>
              </a:bodyPr>
              <a:lstStyle/>
              <a:p>
                <a:pPr algn="l">
                  <a:lnSpc>
                    <a:spcPct val="80000"/>
                  </a:lnSpc>
                </a:pPr>
                <a:endParaRPr lang="zh-CN" altLang="en-US" sz="6000">
                  <a:solidFill>
                    <a:schemeClr val="tx1">
                      <a:lumMod val="75000"/>
                      <a:lumOff val="25000"/>
                    </a:schemeClr>
                  </a:solidFill>
                  <a:uFillTx/>
                  <a:latin typeface="优设标题黑" panose="00000500000000000000" charset="-122"/>
                  <a:ea typeface="优设标题黑" panose="00000500000000000000" charset="-122"/>
                </a:endParaRPr>
              </a:p>
            </p:txBody>
          </p:sp>
          <p:sp>
            <p:nvSpPr>
              <p:cNvPr id="29" name="文本框 28"/>
              <p:cNvSpPr txBox="1"/>
              <p:nvPr/>
            </p:nvSpPr>
            <p:spPr>
              <a:xfrm>
                <a:off x="10580" y="3155"/>
                <a:ext cx="1434" cy="1307"/>
              </a:xfrm>
              <a:prstGeom prst="rect">
                <a:avLst/>
              </a:prstGeom>
              <a:noFill/>
            </p:spPr>
            <p:txBody>
              <a:bodyPr wrap="square" rtlCol="0">
                <a:spAutoFit/>
              </a:bodyPr>
              <a:lstStyle/>
              <a:p>
                <a:pPr algn="l">
                  <a:lnSpc>
                    <a:spcPct val="80000"/>
                  </a:lnSpc>
                </a:pPr>
                <a:endParaRPr lang="zh-CN" altLang="en-US" sz="6000">
                  <a:solidFill>
                    <a:schemeClr val="tx1">
                      <a:lumMod val="75000"/>
                      <a:lumOff val="25000"/>
                    </a:schemeClr>
                  </a:solidFill>
                  <a:uFillTx/>
                  <a:latin typeface="优设标题黑" panose="00000500000000000000" charset="-122"/>
                  <a:ea typeface="优设标题黑" panose="00000500000000000000" charset="-122"/>
                </a:endParaRPr>
              </a:p>
            </p:txBody>
          </p:sp>
          <p:sp>
            <p:nvSpPr>
              <p:cNvPr id="30" name="文本框 29"/>
              <p:cNvSpPr txBox="1"/>
              <p:nvPr/>
            </p:nvSpPr>
            <p:spPr>
              <a:xfrm>
                <a:off x="11703" y="3155"/>
                <a:ext cx="1434" cy="1307"/>
              </a:xfrm>
              <a:prstGeom prst="rect">
                <a:avLst/>
              </a:prstGeom>
              <a:noFill/>
            </p:spPr>
            <p:txBody>
              <a:bodyPr wrap="square" rtlCol="0">
                <a:spAutoFit/>
              </a:bodyPr>
              <a:lstStyle/>
              <a:p>
                <a:pPr algn="l">
                  <a:lnSpc>
                    <a:spcPct val="80000"/>
                  </a:lnSpc>
                </a:pPr>
                <a:endParaRPr lang="zh-CN" altLang="en-US" sz="6000">
                  <a:solidFill>
                    <a:schemeClr val="tx1">
                      <a:lumMod val="75000"/>
                      <a:lumOff val="25000"/>
                    </a:schemeClr>
                  </a:solidFill>
                  <a:uFillTx/>
                  <a:latin typeface="优设标题黑" panose="00000500000000000000" charset="-122"/>
                  <a:ea typeface="优设标题黑" panose="00000500000000000000" charset="-122"/>
                </a:endParaRPr>
              </a:p>
            </p:txBody>
          </p:sp>
        </p:grpSp>
      </p:grpSp>
      <p:sp>
        <p:nvSpPr>
          <p:cNvPr id="44" name="同心圆 43"/>
          <p:cNvSpPr/>
          <p:nvPr/>
        </p:nvSpPr>
        <p:spPr>
          <a:xfrm>
            <a:off x="4541520" y="4714240"/>
            <a:ext cx="1289050" cy="1289050"/>
          </a:xfrm>
          <a:prstGeom prst="donut">
            <a:avLst>
              <a:gd name="adj" fmla="val 23240"/>
            </a:avLst>
          </a:prstGeom>
          <a:gradFill>
            <a:gsLst>
              <a:gs pos="0">
                <a:srgbClr val="645BE6">
                  <a:alpha val="7000"/>
                </a:srgbClr>
              </a:gs>
              <a:gs pos="100000">
                <a:srgbClr val="B183FD">
                  <a:alpha val="7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0" name="图片 49" descr="图片2"/>
          <p:cNvPicPr>
            <a:picLocks noChangeAspect="1"/>
          </p:cNvPicPr>
          <p:nvPr/>
        </p:nvPicPr>
        <p:blipFill>
          <a:blip r:embed="rId4">
            <a:lum bright="6000"/>
          </a:blip>
          <a:srcRect t="55237"/>
          <a:stretch>
            <a:fillRect/>
          </a:stretch>
        </p:blipFill>
        <p:spPr>
          <a:xfrm>
            <a:off x="8155305" y="342265"/>
            <a:ext cx="1085215" cy="485775"/>
          </a:xfrm>
          <a:prstGeom prst="rect">
            <a:avLst/>
          </a:prstGeom>
        </p:spPr>
      </p:pic>
      <p:pic>
        <p:nvPicPr>
          <p:cNvPr id="5" name="Picture 4" descr="online-voting-phone"/>
          <p:cNvPicPr>
            <a:picLocks noChangeAspect="1"/>
          </p:cNvPicPr>
          <p:nvPr/>
        </p:nvPicPr>
        <p:blipFill>
          <a:blip r:embed="rId5"/>
          <a:stretch>
            <a:fillRect/>
          </a:stretch>
        </p:blipFill>
        <p:spPr>
          <a:xfrm>
            <a:off x="8507095" y="2494915"/>
            <a:ext cx="2431415" cy="186817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p>
            <a:endParaRPr lang="en-US"/>
          </a:p>
        </p:txBody>
      </p:sp>
      <p:sp>
        <p:nvSpPr>
          <p:cNvPr id="4" name="圆角矩形 3"/>
          <p:cNvSpPr/>
          <p:nvPr/>
        </p:nvSpPr>
        <p:spPr>
          <a:xfrm>
            <a:off x="370725" y="343202"/>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150638" y="490206"/>
            <a:ext cx="5083205" cy="466702"/>
            <a:chOff x="5459" y="652"/>
            <a:chExt cx="5817" cy="397"/>
          </a:xfrm>
        </p:grpSpPr>
        <p:sp>
          <p:nvSpPr>
            <p:cNvPr id="12" name="文本框 11"/>
            <p:cNvSpPr txBox="1"/>
            <p:nvPr/>
          </p:nvSpPr>
          <p:spPr>
            <a:xfrm>
              <a:off x="5459" y="652"/>
              <a:ext cx="5817" cy="397"/>
            </a:xfrm>
            <a:prstGeom prst="rect">
              <a:avLst/>
            </a:prstGeom>
            <a:noFill/>
          </p:spPr>
          <p:txBody>
            <a:bodyPr wrap="square" rtlCol="0">
              <a:spAutoFit/>
            </a:bodyPr>
            <a:lstStyle/>
            <a:p>
              <a:pPr algn="ctr">
                <a:lnSpc>
                  <a:spcPct val="110000"/>
                </a:lnSpc>
              </a:pPr>
              <a:r>
                <a:rPr lang="en-US" altLang="zh-CN" sz="2400" dirty="0" smtClean="0">
                  <a:latin typeface="Arial" panose="020B0604020202020204" pitchFamily="34" charset="0"/>
                  <a:ea typeface="Arial" panose="020B0604020202020204" pitchFamily="34" charset="0"/>
                  <a:sym typeface="+mn-ea"/>
                </a:rPr>
                <a:t>USE CASE DIAGRAM</a:t>
              </a:r>
              <a:endParaRPr lang="en-US" altLang="zh-CN" sz="2400" dirty="0">
                <a:latin typeface="Arial" panose="020B0604020202020204" pitchFamily="34" charset="0"/>
                <a:ea typeface="Arial" panose="020B0604020202020204" pitchFamily="34" charset="0"/>
                <a:sym typeface="+mn-ea"/>
              </a:endParaRPr>
            </a:p>
          </p:txBody>
        </p:sp>
        <p:sp>
          <p:nvSpPr>
            <p:cNvPr id="37" name="圆角矩形 36"/>
            <p:cNvSpPr/>
            <p:nvPr/>
          </p:nvSpPr>
          <p:spPr>
            <a:xfrm>
              <a:off x="5731" y="692"/>
              <a:ext cx="5109" cy="357"/>
            </a:xfrm>
            <a:prstGeom prst="roundRect">
              <a:avLst/>
            </a:prstGeom>
            <a:noFill/>
            <a:ln w="12700">
              <a:gradFill>
                <a:gsLst>
                  <a:gs pos="0">
                    <a:srgbClr val="C19AFD">
                      <a:alpha val="100000"/>
                      <a:lumMod val="94000"/>
                    </a:srgbClr>
                  </a:gs>
                  <a:gs pos="100000">
                    <a:srgbClr val="645BE6"/>
                  </a:gs>
                </a:gsLst>
                <a:lin ang="378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0" name="图片 49" descr="图片2"/>
          <p:cNvPicPr>
            <a:picLocks noChangeAspect="1"/>
          </p:cNvPicPr>
          <p:nvPr/>
        </p:nvPicPr>
        <p:blipFill>
          <a:blip r:embed="rId2">
            <a:lum bright="24000" contrast="-12000"/>
          </a:blip>
          <a:srcRect t="55237"/>
          <a:stretch>
            <a:fillRect/>
          </a:stretch>
        </p:blipFill>
        <p:spPr>
          <a:xfrm>
            <a:off x="10466705" y="490220"/>
            <a:ext cx="1292860" cy="578485"/>
          </a:xfrm>
          <a:prstGeom prst="rect">
            <a:avLst/>
          </a:prstGeom>
        </p:spPr>
      </p:pic>
      <p:pic>
        <p:nvPicPr>
          <p:cNvPr id="49" name="图片 48" descr="图片1"/>
          <p:cNvPicPr>
            <a:picLocks noChangeAspect="1"/>
          </p:cNvPicPr>
          <p:nvPr/>
        </p:nvPicPr>
        <p:blipFill>
          <a:blip r:embed="rId3">
            <a:lum bright="60000" contrast="-72000"/>
          </a:blip>
          <a:srcRect l="35259" b="51121"/>
          <a:stretch>
            <a:fillRect/>
          </a:stretch>
        </p:blipFill>
        <p:spPr>
          <a:xfrm>
            <a:off x="370840" y="5670550"/>
            <a:ext cx="1152525" cy="839470"/>
          </a:xfrm>
          <a:prstGeom prst="rect">
            <a:avLst/>
          </a:prstGeom>
        </p:spPr>
      </p:pic>
      <p:pic>
        <p:nvPicPr>
          <p:cNvPr id="3" name="Content Placeholder 2" descr="useecase"/>
          <p:cNvPicPr>
            <a:picLocks noChangeAspect="1"/>
          </p:cNvPicPr>
          <p:nvPr>
            <p:ph idx="1"/>
          </p:nvPr>
        </p:nvPicPr>
        <p:blipFill>
          <a:blip r:embed="rId4"/>
          <a:stretch>
            <a:fillRect/>
          </a:stretch>
        </p:blipFill>
        <p:spPr>
          <a:xfrm>
            <a:off x="1339215" y="1068705"/>
            <a:ext cx="10146665" cy="544131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p>
            <a:endParaRPr lang="en-US"/>
          </a:p>
        </p:txBody>
      </p:sp>
      <p:sp>
        <p:nvSpPr>
          <p:cNvPr id="4" name="圆角矩形 3"/>
          <p:cNvSpPr/>
          <p:nvPr/>
        </p:nvSpPr>
        <p:spPr>
          <a:xfrm>
            <a:off x="319290" y="343202"/>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ltLang="zh-CN" dirty="0">
                <a:latin typeface="Arial" panose="020B0604020202020204" pitchFamily="34" charset="0"/>
                <a:ea typeface="Arial" panose="020B0604020202020204" pitchFamily="34" charset="0"/>
                <a:sym typeface="+mn-ea"/>
              </a:rPr>
              <a:t>GENERAL OVEREW OF THE SYSTEM</a:t>
            </a:r>
            <a:endParaRPr lang="en-US" altLang="zh-CN"/>
          </a:p>
        </p:txBody>
      </p:sp>
      <p:pic>
        <p:nvPicPr>
          <p:cNvPr id="50" name="图片 49" descr="图片2"/>
          <p:cNvPicPr>
            <a:picLocks noChangeAspect="1"/>
          </p:cNvPicPr>
          <p:nvPr/>
        </p:nvPicPr>
        <p:blipFill>
          <a:blip r:embed="rId2">
            <a:lum bright="24000" contrast="-12000"/>
          </a:blip>
          <a:srcRect t="55237"/>
          <a:stretch>
            <a:fillRect/>
          </a:stretch>
        </p:blipFill>
        <p:spPr>
          <a:xfrm>
            <a:off x="10466705" y="490220"/>
            <a:ext cx="1292860" cy="578485"/>
          </a:xfrm>
          <a:prstGeom prst="rect">
            <a:avLst/>
          </a:prstGeom>
        </p:spPr>
      </p:pic>
      <p:pic>
        <p:nvPicPr>
          <p:cNvPr id="49" name="图片 48" descr="图片1"/>
          <p:cNvPicPr>
            <a:picLocks noChangeAspect="1"/>
          </p:cNvPicPr>
          <p:nvPr/>
        </p:nvPicPr>
        <p:blipFill>
          <a:blip r:embed="rId3">
            <a:lum bright="60000" contrast="-72000"/>
          </a:blip>
          <a:srcRect l="35259" b="51121"/>
          <a:stretch>
            <a:fillRect/>
          </a:stretch>
        </p:blipFill>
        <p:spPr>
          <a:xfrm>
            <a:off x="370840" y="5670550"/>
            <a:ext cx="1152525" cy="839470"/>
          </a:xfrm>
          <a:prstGeom prst="rect">
            <a:avLst/>
          </a:prstGeom>
        </p:spPr>
      </p:pic>
      <p:grpSp>
        <p:nvGrpSpPr>
          <p:cNvPr id="16" name="组合 12"/>
          <p:cNvGrpSpPr/>
          <p:nvPr/>
        </p:nvGrpSpPr>
        <p:grpSpPr>
          <a:xfrm>
            <a:off x="2849245" y="490220"/>
            <a:ext cx="6485890" cy="497205"/>
            <a:chOff x="5459" y="652"/>
            <a:chExt cx="7077" cy="423"/>
          </a:xfrm>
        </p:grpSpPr>
        <p:sp>
          <p:nvSpPr>
            <p:cNvPr id="17" name="文本框 11"/>
            <p:cNvSpPr txBox="1"/>
            <p:nvPr/>
          </p:nvSpPr>
          <p:spPr>
            <a:xfrm>
              <a:off x="5459" y="652"/>
              <a:ext cx="7077" cy="423"/>
            </a:xfrm>
            <a:prstGeom prst="rect">
              <a:avLst/>
            </a:prstGeom>
            <a:noFill/>
          </p:spPr>
          <p:txBody>
            <a:bodyPr wrap="square" rtlCol="0">
              <a:spAutoFit/>
            </a:bodyPr>
            <a:p>
              <a:pPr algn="ctr">
                <a:lnSpc>
                  <a:spcPct val="110000"/>
                </a:lnSpc>
              </a:pPr>
              <a:r>
                <a:rPr lang="en-US" altLang="zh-CN" sz="2400" dirty="0">
                  <a:latin typeface="Arial" panose="020B0604020202020204" pitchFamily="34" charset="0"/>
                  <a:ea typeface="Arial" panose="020B0604020202020204" pitchFamily="34" charset="0"/>
                  <a:sym typeface="+mn-ea"/>
                </a:rPr>
                <a:t>GENERAL WORKING OF THE SYSTEM</a:t>
              </a:r>
              <a:endParaRPr lang="en-US" altLang="zh-CN" sz="2400" dirty="0">
                <a:latin typeface="Arial" panose="020B0604020202020204" pitchFamily="34" charset="0"/>
                <a:ea typeface="Arial" panose="020B0604020202020204" pitchFamily="34" charset="0"/>
                <a:sym typeface="+mn-ea"/>
              </a:endParaRPr>
            </a:p>
          </p:txBody>
        </p:sp>
        <p:sp>
          <p:nvSpPr>
            <p:cNvPr id="18" name="圆角矩形 36"/>
            <p:cNvSpPr/>
            <p:nvPr/>
          </p:nvSpPr>
          <p:spPr>
            <a:xfrm>
              <a:off x="5731" y="692"/>
              <a:ext cx="6421" cy="357"/>
            </a:xfrm>
            <a:prstGeom prst="roundRect">
              <a:avLst/>
            </a:prstGeom>
            <a:noFill/>
            <a:ln w="12700">
              <a:gradFill>
                <a:gsLst>
                  <a:gs pos="0">
                    <a:srgbClr val="C19AFD">
                      <a:alpha val="100000"/>
                      <a:lumMod val="94000"/>
                    </a:srgbClr>
                  </a:gs>
                  <a:gs pos="100000">
                    <a:srgbClr val="645BE6"/>
                  </a:gs>
                </a:gsLst>
                <a:lin ang="378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9" name="Content Placeholder 18"/>
          <p:cNvSpPr/>
          <p:nvPr>
            <p:ph sz="half" idx="1"/>
          </p:nvPr>
        </p:nvSpPr>
        <p:spPr>
          <a:xfrm>
            <a:off x="838200" y="1825625"/>
            <a:ext cx="10515600" cy="4351655"/>
          </a:xfrm>
        </p:spPr>
        <p:txBody>
          <a:bodyPr>
            <a:normAutofit fontScale="90000" lnSpcReduction="10000"/>
          </a:bodyPr>
          <a:p>
            <a:r>
              <a:rPr lang="en-US" b="1"/>
              <a:t>Hardware Requirements.</a:t>
            </a:r>
            <a:r>
              <a:rPr lang="en-US"/>
              <a:t>	</a:t>
            </a:r>
            <a:endParaRPr lang="en-US"/>
          </a:p>
          <a:p>
            <a:r>
              <a:rPr lang="en-US"/>
              <a:t>A laptop or desktop computer (Preferably 64bit)</a:t>
            </a:r>
            <a:endParaRPr lang="en-US"/>
          </a:p>
          <a:p>
            <a:r>
              <a:rPr lang="en-US"/>
              <a:t>Random Access Memory (RAM): 8 GB Minimum</a:t>
            </a:r>
            <a:endParaRPr lang="en-US"/>
          </a:p>
          <a:p>
            <a:r>
              <a:rPr lang="en-US"/>
              <a:t>Processor: Intel Core i5, 2.4 GHz Minimum</a:t>
            </a:r>
            <a:endParaRPr lang="en-US"/>
          </a:p>
          <a:p>
            <a:r>
              <a:rPr lang="en-US" b="1"/>
              <a:t>Software Requirements</a:t>
            </a:r>
            <a:endParaRPr lang="en-US" b="1"/>
          </a:p>
          <a:p>
            <a:r>
              <a:rPr lang="en-US"/>
              <a:t>Windows Operating System (8/10)</a:t>
            </a:r>
            <a:endParaRPr lang="en-US"/>
          </a:p>
          <a:p>
            <a:r>
              <a:rPr lang="en-US"/>
              <a:t>Visual Studio Code</a:t>
            </a:r>
            <a:endParaRPr lang="en-US"/>
          </a:p>
          <a:p>
            <a:r>
              <a:rPr lang="en-US"/>
              <a:t>Webstorm</a:t>
            </a:r>
            <a:endParaRPr lang="en-US"/>
          </a:p>
          <a:p>
            <a:r>
              <a:rPr lang="en-US"/>
              <a:t>Flutter</a:t>
            </a:r>
            <a:endParaRPr lang="en-US"/>
          </a:p>
          <a:p>
            <a:r>
              <a:rPr lang="en-US"/>
              <a:t>Genache </a:t>
            </a:r>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p>
            <a:endParaRPr lang="en-US"/>
          </a:p>
        </p:txBody>
      </p:sp>
      <p:sp>
        <p:nvSpPr>
          <p:cNvPr id="4" name="圆角矩形 3"/>
          <p:cNvSpPr/>
          <p:nvPr/>
        </p:nvSpPr>
        <p:spPr>
          <a:xfrm>
            <a:off x="319290" y="342567"/>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altLang="zh-CN" dirty="0">
                <a:latin typeface="Arial" panose="020B0604020202020204" pitchFamily="34" charset="0"/>
                <a:ea typeface="Arial" panose="020B0604020202020204" pitchFamily="34" charset="0"/>
                <a:sym typeface="+mn-ea"/>
              </a:rPr>
              <a:t>GENERAL OVEREW OF THE SYSTEM</a:t>
            </a:r>
            <a:endParaRPr lang="en-US" altLang="zh-CN"/>
          </a:p>
        </p:txBody>
      </p:sp>
      <p:pic>
        <p:nvPicPr>
          <p:cNvPr id="50" name="图片 49" descr="图片2"/>
          <p:cNvPicPr>
            <a:picLocks noChangeAspect="1"/>
          </p:cNvPicPr>
          <p:nvPr/>
        </p:nvPicPr>
        <p:blipFill>
          <a:blip r:embed="rId2">
            <a:lum bright="24000" contrast="-12000"/>
          </a:blip>
          <a:srcRect t="55237"/>
          <a:stretch>
            <a:fillRect/>
          </a:stretch>
        </p:blipFill>
        <p:spPr>
          <a:xfrm>
            <a:off x="10466705" y="490220"/>
            <a:ext cx="1292860" cy="578485"/>
          </a:xfrm>
          <a:prstGeom prst="rect">
            <a:avLst/>
          </a:prstGeom>
        </p:spPr>
      </p:pic>
      <p:pic>
        <p:nvPicPr>
          <p:cNvPr id="49" name="图片 48" descr="图片1"/>
          <p:cNvPicPr>
            <a:picLocks noChangeAspect="1"/>
          </p:cNvPicPr>
          <p:nvPr/>
        </p:nvPicPr>
        <p:blipFill>
          <a:blip r:embed="rId3">
            <a:lum bright="60000" contrast="-72000"/>
          </a:blip>
          <a:srcRect l="35259" b="51121"/>
          <a:stretch>
            <a:fillRect/>
          </a:stretch>
        </p:blipFill>
        <p:spPr>
          <a:xfrm>
            <a:off x="370840" y="5670550"/>
            <a:ext cx="1152525" cy="839470"/>
          </a:xfrm>
          <a:prstGeom prst="rect">
            <a:avLst/>
          </a:prstGeom>
        </p:spPr>
      </p:pic>
      <p:pic>
        <p:nvPicPr>
          <p:cNvPr id="6" name="Picture 1" descr="C:\Users\Adekunle Esther\Pictures\400231700381_196155.jpg"/>
          <p:cNvPicPr>
            <a:picLocks noChangeAspect="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719455" y="1253490"/>
            <a:ext cx="2356485" cy="4351655"/>
          </a:xfrm>
          <a:prstGeom prst="rect">
            <a:avLst/>
          </a:prstGeom>
          <a:noFill/>
          <a:ln>
            <a:noFill/>
          </a:ln>
        </p:spPr>
      </p:pic>
      <p:pic>
        <p:nvPicPr>
          <p:cNvPr id="7" name="Picture 3"/>
          <p:cNvPicPr>
            <a:picLocks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4371340" y="1250315"/>
            <a:ext cx="2491740" cy="4351655"/>
          </a:xfrm>
          <a:prstGeom prst="rect">
            <a:avLst/>
          </a:prstGeom>
        </p:spPr>
      </p:pic>
      <p:pic>
        <p:nvPicPr>
          <p:cNvPr id="24" name="Picture 24" descr="C:\Users\Adekunle Esther\Pictures\400231700390_198370.jpg"/>
          <p:cNvPicPr/>
          <p:nvPr/>
        </p:nvPicPr>
        <p:blipFill>
          <a:blip r:embed="rId6">
            <a:extLst>
              <a:ext uri="{28A0092B-C50C-407E-A947-70E740481C1C}">
                <a14:useLocalDpi xmlns:a14="http://schemas.microsoft.com/office/drawing/2010/main" val="0"/>
              </a:ext>
            </a:extLst>
          </a:blip>
          <a:srcRect/>
          <a:stretch>
            <a:fillRect/>
          </a:stretch>
        </p:blipFill>
        <p:spPr bwMode="auto">
          <a:xfrm>
            <a:off x="7886700" y="1250315"/>
            <a:ext cx="3119755" cy="4351655"/>
          </a:xfrm>
          <a:prstGeom prst="rect">
            <a:avLst/>
          </a:prstGeom>
          <a:noFill/>
          <a:ln>
            <a:noFill/>
          </a:ln>
        </p:spPr>
      </p:pic>
      <p:sp>
        <p:nvSpPr>
          <p:cNvPr id="9" name="Text Box 8"/>
          <p:cNvSpPr txBox="1"/>
          <p:nvPr/>
        </p:nvSpPr>
        <p:spPr>
          <a:xfrm>
            <a:off x="497840" y="5670550"/>
            <a:ext cx="2800350" cy="491490"/>
          </a:xfrm>
          <a:prstGeom prst="rect">
            <a:avLst/>
          </a:prstGeom>
          <a:noFill/>
        </p:spPr>
        <p:txBody>
          <a:bodyPr wrap="square" rtlCol="0" anchor="t">
            <a:spAutoFit/>
          </a:bodyPr>
          <a:p>
            <a:pPr marL="285750" indent="-285750" algn="just" fontAlgn="auto">
              <a:lnSpc>
                <a:spcPct val="130000"/>
              </a:lnSpc>
              <a:buClr>
                <a:srgbClr val="823FFD"/>
              </a:buClr>
              <a:buFont typeface="Wingdings" panose="05000000000000000000" charset="0"/>
              <a:buChar char="u"/>
            </a:pPr>
            <a:r>
              <a:rPr lang="en-US" altLang="zh-CN" sz="20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SPLASH SCREEN</a:t>
            </a:r>
            <a:endParaRPr lang="en-US" altLang="zh-CN" sz="20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p:txBody>
      </p:sp>
      <p:sp>
        <p:nvSpPr>
          <p:cNvPr id="10" name="Text Box 9"/>
          <p:cNvSpPr txBox="1"/>
          <p:nvPr/>
        </p:nvSpPr>
        <p:spPr>
          <a:xfrm>
            <a:off x="3983990" y="5714365"/>
            <a:ext cx="3449320" cy="491490"/>
          </a:xfrm>
          <a:prstGeom prst="rect">
            <a:avLst/>
          </a:prstGeom>
          <a:noFill/>
        </p:spPr>
        <p:txBody>
          <a:bodyPr wrap="square" rtlCol="0" anchor="t">
            <a:spAutoFit/>
          </a:bodyPr>
          <a:p>
            <a:pPr marL="285750" indent="-285750" algn="just" fontAlgn="auto">
              <a:lnSpc>
                <a:spcPct val="130000"/>
              </a:lnSpc>
              <a:buClr>
                <a:srgbClr val="823FFD"/>
              </a:buClr>
              <a:buFont typeface="Wingdings" panose="05000000000000000000" charset="0"/>
              <a:buChar char="u"/>
            </a:pPr>
            <a:r>
              <a:rPr lang="en-US" altLang="zh-CN" sz="20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GET STARTED SCREEN</a:t>
            </a:r>
            <a:endParaRPr lang="en-US" altLang="zh-CN" sz="20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p:txBody>
      </p:sp>
      <p:sp>
        <p:nvSpPr>
          <p:cNvPr id="11" name="Text Box 10"/>
          <p:cNvSpPr txBox="1"/>
          <p:nvPr/>
        </p:nvSpPr>
        <p:spPr>
          <a:xfrm>
            <a:off x="7886700" y="5714365"/>
            <a:ext cx="3300730" cy="491490"/>
          </a:xfrm>
          <a:prstGeom prst="rect">
            <a:avLst/>
          </a:prstGeom>
          <a:noFill/>
        </p:spPr>
        <p:txBody>
          <a:bodyPr wrap="square" rtlCol="0" anchor="t">
            <a:spAutoFit/>
          </a:bodyPr>
          <a:p>
            <a:pPr marL="285750" indent="-285750" algn="just" fontAlgn="auto">
              <a:lnSpc>
                <a:spcPct val="130000"/>
              </a:lnSpc>
              <a:buClr>
                <a:srgbClr val="823FFD"/>
              </a:buClr>
              <a:buFont typeface="Wingdings" panose="05000000000000000000" charset="0"/>
              <a:buChar char="u"/>
            </a:pPr>
            <a:r>
              <a:rPr lang="en-US" altLang="zh-CN" sz="20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REGISTER SCREEN</a:t>
            </a:r>
            <a:endParaRPr lang="en-US" altLang="zh-CN" sz="20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p:txBody>
      </p:sp>
      <p:grpSp>
        <p:nvGrpSpPr>
          <p:cNvPr id="16" name="组合 12"/>
          <p:cNvGrpSpPr/>
          <p:nvPr/>
        </p:nvGrpSpPr>
        <p:grpSpPr>
          <a:xfrm>
            <a:off x="2849245" y="490220"/>
            <a:ext cx="6485890" cy="497205"/>
            <a:chOff x="5459" y="652"/>
            <a:chExt cx="7077" cy="423"/>
          </a:xfrm>
        </p:grpSpPr>
        <p:sp>
          <p:nvSpPr>
            <p:cNvPr id="17" name="文本框 11"/>
            <p:cNvSpPr txBox="1"/>
            <p:nvPr/>
          </p:nvSpPr>
          <p:spPr>
            <a:xfrm>
              <a:off x="5459" y="652"/>
              <a:ext cx="7077" cy="423"/>
            </a:xfrm>
            <a:prstGeom prst="rect">
              <a:avLst/>
            </a:prstGeom>
            <a:noFill/>
          </p:spPr>
          <p:txBody>
            <a:bodyPr wrap="square" rtlCol="0">
              <a:spAutoFit/>
            </a:bodyPr>
            <a:p>
              <a:pPr algn="ctr">
                <a:lnSpc>
                  <a:spcPct val="110000"/>
                </a:lnSpc>
              </a:pPr>
              <a:r>
                <a:rPr lang="en-US" altLang="zh-CN" sz="2400" dirty="0">
                  <a:latin typeface="Arial" panose="020B0604020202020204" pitchFamily="34" charset="0"/>
                  <a:ea typeface="Arial" panose="020B0604020202020204" pitchFamily="34" charset="0"/>
                  <a:sym typeface="+mn-ea"/>
                </a:rPr>
                <a:t>GENERAL WORKING OF THE SYSTEM</a:t>
              </a:r>
              <a:endParaRPr lang="en-US" altLang="zh-CN" sz="2400" dirty="0">
                <a:latin typeface="Arial" panose="020B0604020202020204" pitchFamily="34" charset="0"/>
                <a:ea typeface="Arial" panose="020B0604020202020204" pitchFamily="34" charset="0"/>
                <a:sym typeface="+mn-ea"/>
              </a:endParaRPr>
            </a:p>
          </p:txBody>
        </p:sp>
        <p:sp>
          <p:nvSpPr>
            <p:cNvPr id="18" name="圆角矩形 36"/>
            <p:cNvSpPr/>
            <p:nvPr/>
          </p:nvSpPr>
          <p:spPr>
            <a:xfrm>
              <a:off x="5731" y="692"/>
              <a:ext cx="6421" cy="357"/>
            </a:xfrm>
            <a:prstGeom prst="roundRect">
              <a:avLst/>
            </a:prstGeom>
            <a:noFill/>
            <a:ln w="12700">
              <a:gradFill>
                <a:gsLst>
                  <a:gs pos="0">
                    <a:srgbClr val="C19AFD">
                      <a:alpha val="100000"/>
                      <a:lumMod val="94000"/>
                    </a:srgbClr>
                  </a:gs>
                  <a:gs pos="100000">
                    <a:srgbClr val="645BE6"/>
                  </a:gs>
                </a:gsLst>
                <a:lin ang="378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p:txBody>
          <a:bodyPr/>
          <a:p>
            <a:endParaRPr lang="en-US"/>
          </a:p>
        </p:txBody>
      </p:sp>
      <p:sp>
        <p:nvSpPr>
          <p:cNvPr id="4" name="圆角矩形 3"/>
          <p:cNvSpPr/>
          <p:nvPr/>
        </p:nvSpPr>
        <p:spPr>
          <a:xfrm>
            <a:off x="319290" y="345742"/>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AAAGF</a:t>
            </a:r>
            <a:endParaRPr lang="en-US" altLang="zh-CN"/>
          </a:p>
        </p:txBody>
      </p:sp>
      <p:pic>
        <p:nvPicPr>
          <p:cNvPr id="50" name="图片 49" descr="图片2"/>
          <p:cNvPicPr>
            <a:picLocks noChangeAspect="1"/>
          </p:cNvPicPr>
          <p:nvPr/>
        </p:nvPicPr>
        <p:blipFill>
          <a:blip r:embed="rId2">
            <a:lum bright="24000" contrast="-12000"/>
          </a:blip>
          <a:srcRect t="55237"/>
          <a:stretch>
            <a:fillRect/>
          </a:stretch>
        </p:blipFill>
        <p:spPr>
          <a:xfrm>
            <a:off x="10466705" y="490220"/>
            <a:ext cx="1292860" cy="578485"/>
          </a:xfrm>
          <a:prstGeom prst="rect">
            <a:avLst/>
          </a:prstGeom>
        </p:spPr>
      </p:pic>
      <p:pic>
        <p:nvPicPr>
          <p:cNvPr id="49" name="图片 48" descr="图片1"/>
          <p:cNvPicPr>
            <a:picLocks noChangeAspect="1"/>
          </p:cNvPicPr>
          <p:nvPr/>
        </p:nvPicPr>
        <p:blipFill>
          <a:blip r:embed="rId3">
            <a:lum bright="60000" contrast="-72000"/>
          </a:blip>
          <a:srcRect l="35259" b="51121"/>
          <a:stretch>
            <a:fillRect/>
          </a:stretch>
        </p:blipFill>
        <p:spPr>
          <a:xfrm>
            <a:off x="370840" y="5670550"/>
            <a:ext cx="1152525" cy="839470"/>
          </a:xfrm>
          <a:prstGeom prst="rect">
            <a:avLst/>
          </a:prstGeom>
        </p:spPr>
      </p:pic>
      <p:pic>
        <p:nvPicPr>
          <p:cNvPr id="5" name="Picture 6"/>
          <p:cNvPicPr>
            <a:picLocks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747395" y="1250315"/>
            <a:ext cx="2569845" cy="4351655"/>
          </a:xfrm>
          <a:prstGeom prst="rect">
            <a:avLst/>
          </a:prstGeom>
        </p:spPr>
      </p:pic>
      <p:pic>
        <p:nvPicPr>
          <p:cNvPr id="9" name="Picture 7"/>
          <p:cNvPicPr>
            <a:picLocks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4460240" y="1250315"/>
            <a:ext cx="2716530" cy="4351655"/>
          </a:xfrm>
          <a:prstGeom prst="rect">
            <a:avLst/>
          </a:prstGeom>
        </p:spPr>
      </p:pic>
      <p:pic>
        <p:nvPicPr>
          <p:cNvPr id="14" name="Picture 13"/>
          <p:cNvPicPr>
            <a:picLocks noChangeAspect="1"/>
          </p:cNvPicPr>
          <p:nvPr/>
        </p:nvPicPr>
        <p:blipFill>
          <a:blip r:embed="rId6"/>
          <a:stretch>
            <a:fillRect/>
          </a:stretch>
        </p:blipFill>
        <p:spPr>
          <a:xfrm>
            <a:off x="8341360" y="1184910"/>
            <a:ext cx="3012440" cy="4417060"/>
          </a:xfrm>
          <a:prstGeom prst="rect">
            <a:avLst/>
          </a:prstGeom>
        </p:spPr>
      </p:pic>
      <p:sp>
        <p:nvSpPr>
          <p:cNvPr id="15" name="Text Box 14"/>
          <p:cNvSpPr txBox="1"/>
          <p:nvPr/>
        </p:nvSpPr>
        <p:spPr>
          <a:xfrm>
            <a:off x="8341360" y="5670550"/>
            <a:ext cx="3391535" cy="491490"/>
          </a:xfrm>
          <a:prstGeom prst="rect">
            <a:avLst/>
          </a:prstGeom>
          <a:noFill/>
        </p:spPr>
        <p:txBody>
          <a:bodyPr wrap="square" rtlCol="0" anchor="t">
            <a:spAutoFit/>
          </a:bodyPr>
          <a:p>
            <a:pPr marL="285750" indent="-285750" algn="just" fontAlgn="auto">
              <a:lnSpc>
                <a:spcPct val="130000"/>
              </a:lnSpc>
              <a:buClr>
                <a:srgbClr val="823FFD"/>
              </a:buClr>
              <a:buFont typeface="Wingdings" panose="05000000000000000000" charset="0"/>
              <a:buChar char="u"/>
            </a:pPr>
            <a:r>
              <a:rPr lang="en-US" altLang="zh-CN" sz="20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ADMIN VOTERS SCEEN</a:t>
            </a:r>
            <a:endParaRPr lang="en-US" altLang="zh-CN" sz="20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p:txBody>
      </p:sp>
      <p:sp>
        <p:nvSpPr>
          <p:cNvPr id="16" name="Text Box 15"/>
          <p:cNvSpPr txBox="1"/>
          <p:nvPr/>
        </p:nvSpPr>
        <p:spPr>
          <a:xfrm>
            <a:off x="3861435" y="5670550"/>
            <a:ext cx="3619500" cy="491490"/>
          </a:xfrm>
          <a:prstGeom prst="rect">
            <a:avLst/>
          </a:prstGeom>
          <a:noFill/>
        </p:spPr>
        <p:txBody>
          <a:bodyPr wrap="square" rtlCol="0" anchor="t">
            <a:spAutoFit/>
          </a:bodyPr>
          <a:p>
            <a:pPr marL="285750" indent="-285750" algn="just" fontAlgn="auto">
              <a:lnSpc>
                <a:spcPct val="130000"/>
              </a:lnSpc>
              <a:buClr>
                <a:srgbClr val="823FFD"/>
              </a:buClr>
              <a:buFont typeface="Wingdings" panose="05000000000000000000" charset="0"/>
              <a:buChar char="u"/>
            </a:pPr>
            <a:r>
              <a:rPr lang="en-US" altLang="zh-CN" sz="20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ADMIN PROFILE PAGE</a:t>
            </a:r>
            <a:endParaRPr lang="en-US" altLang="zh-CN" sz="20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p:txBody>
      </p:sp>
      <p:sp>
        <p:nvSpPr>
          <p:cNvPr id="17" name="Text Box 16"/>
          <p:cNvSpPr txBox="1"/>
          <p:nvPr/>
        </p:nvSpPr>
        <p:spPr>
          <a:xfrm>
            <a:off x="550545" y="5670550"/>
            <a:ext cx="2963545" cy="491490"/>
          </a:xfrm>
          <a:prstGeom prst="rect">
            <a:avLst/>
          </a:prstGeom>
          <a:noFill/>
        </p:spPr>
        <p:txBody>
          <a:bodyPr wrap="square" rtlCol="0" anchor="t">
            <a:spAutoFit/>
          </a:bodyPr>
          <a:p>
            <a:pPr marL="285750" indent="-285750" algn="just" fontAlgn="auto">
              <a:lnSpc>
                <a:spcPct val="130000"/>
              </a:lnSpc>
              <a:buClr>
                <a:srgbClr val="823FFD"/>
              </a:buClr>
              <a:buFont typeface="Wingdings" panose="05000000000000000000" charset="0"/>
              <a:buChar char="u"/>
            </a:pPr>
            <a:r>
              <a:rPr lang="en-US" altLang="zh-CN" sz="20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ADMIN SCREEN</a:t>
            </a:r>
            <a:endParaRPr lang="en-US" altLang="zh-CN" sz="20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p:txBody>
      </p:sp>
    </p:spTree>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p>
            <a:endParaRPr lang="en-US"/>
          </a:p>
        </p:txBody>
      </p:sp>
      <p:sp>
        <p:nvSpPr>
          <p:cNvPr id="4" name="圆角矩形 3"/>
          <p:cNvSpPr/>
          <p:nvPr/>
        </p:nvSpPr>
        <p:spPr>
          <a:xfrm>
            <a:off x="375920" y="34290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descr="图片2"/>
          <p:cNvPicPr>
            <a:picLocks noChangeAspect="1"/>
          </p:cNvPicPr>
          <p:nvPr/>
        </p:nvPicPr>
        <p:blipFill>
          <a:blip r:embed="rId2">
            <a:lum bright="24000" contrast="-12000"/>
          </a:blip>
          <a:srcRect t="55237"/>
          <a:stretch>
            <a:fillRect/>
          </a:stretch>
        </p:blipFill>
        <p:spPr>
          <a:xfrm>
            <a:off x="9739630" y="345440"/>
            <a:ext cx="1292860" cy="578485"/>
          </a:xfrm>
          <a:prstGeom prst="rect">
            <a:avLst/>
          </a:prstGeom>
        </p:spPr>
      </p:pic>
      <p:pic>
        <p:nvPicPr>
          <p:cNvPr id="49" name="图片 48" descr="图片1"/>
          <p:cNvPicPr>
            <a:picLocks noChangeAspect="1"/>
          </p:cNvPicPr>
          <p:nvPr/>
        </p:nvPicPr>
        <p:blipFill>
          <a:blip r:embed="rId3">
            <a:lum bright="60000" contrast="-72000"/>
          </a:blip>
          <a:srcRect l="35259" b="51121"/>
          <a:stretch>
            <a:fillRect/>
          </a:stretch>
        </p:blipFill>
        <p:spPr>
          <a:xfrm>
            <a:off x="370840" y="5670550"/>
            <a:ext cx="1152525" cy="839470"/>
          </a:xfrm>
          <a:prstGeom prst="rect">
            <a:avLst/>
          </a:prstGeom>
        </p:spPr>
      </p:pic>
      <p:pic>
        <p:nvPicPr>
          <p:cNvPr id="10" name="Picture 10"/>
          <p:cNvPicPr>
            <a:picLocks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1053465" y="1318895"/>
            <a:ext cx="2356485" cy="4351655"/>
          </a:xfrm>
          <a:prstGeom prst="rect">
            <a:avLst/>
          </a:prstGeom>
        </p:spPr>
      </p:pic>
      <p:pic>
        <p:nvPicPr>
          <p:cNvPr id="8" name="Content Placeholder 7"/>
          <p:cNvPicPr>
            <a:picLocks noChangeAspect="1"/>
          </p:cNvPicPr>
          <p:nvPr>
            <p:ph sz="half" idx="2"/>
          </p:nvPr>
        </p:nvPicPr>
        <p:blipFill>
          <a:blip r:embed="rId5"/>
          <a:stretch>
            <a:fillRect/>
          </a:stretch>
        </p:blipFill>
        <p:spPr>
          <a:xfrm>
            <a:off x="4895850" y="1318895"/>
            <a:ext cx="2701290" cy="4351655"/>
          </a:xfrm>
          <a:prstGeom prst="rect">
            <a:avLst/>
          </a:prstGeom>
        </p:spPr>
      </p:pic>
      <p:pic>
        <p:nvPicPr>
          <p:cNvPr id="16" name="Picture 16" descr="C:\Users\Adekunle Esther\Pictures\400125800917_554254.jpg"/>
          <p:cNvPicPr/>
          <p:nvPr/>
        </p:nvPicPr>
        <p:blipFill>
          <a:blip r:embed="rId6">
            <a:extLst>
              <a:ext uri="{28A0092B-C50C-407E-A947-70E740481C1C}">
                <a14:useLocalDpi xmlns:a14="http://schemas.microsoft.com/office/drawing/2010/main" val="0"/>
              </a:ext>
            </a:extLst>
          </a:blip>
          <a:srcRect/>
          <a:stretch>
            <a:fillRect/>
          </a:stretch>
        </p:blipFill>
        <p:spPr bwMode="auto">
          <a:xfrm>
            <a:off x="8866505" y="1318895"/>
            <a:ext cx="2622550" cy="4351020"/>
          </a:xfrm>
          <a:prstGeom prst="rect">
            <a:avLst/>
          </a:prstGeom>
          <a:noFill/>
          <a:ln>
            <a:noFill/>
          </a:ln>
        </p:spPr>
      </p:pic>
      <p:sp>
        <p:nvSpPr>
          <p:cNvPr id="11" name="Text Box 10"/>
          <p:cNvSpPr txBox="1"/>
          <p:nvPr/>
        </p:nvSpPr>
        <p:spPr>
          <a:xfrm>
            <a:off x="708025" y="5844540"/>
            <a:ext cx="3048000" cy="491490"/>
          </a:xfrm>
          <a:prstGeom prst="rect">
            <a:avLst/>
          </a:prstGeom>
          <a:noFill/>
        </p:spPr>
        <p:txBody>
          <a:bodyPr wrap="square" rtlCol="0" anchor="t">
            <a:spAutoFit/>
          </a:bodyPr>
          <a:p>
            <a:pPr marL="285750" indent="-285750" algn="just" fontAlgn="auto">
              <a:lnSpc>
                <a:spcPct val="130000"/>
              </a:lnSpc>
              <a:buClr>
                <a:srgbClr val="823FFD"/>
              </a:buClr>
              <a:buFont typeface="Wingdings" panose="05000000000000000000" charset="0"/>
              <a:buChar char="u"/>
            </a:pPr>
            <a:r>
              <a:rPr lang="en-US" altLang="zh-CN" sz="20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CREATE ELECTION</a:t>
            </a:r>
            <a:endParaRPr lang="en-US" altLang="zh-CN" sz="20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p:txBody>
      </p:sp>
      <p:sp>
        <p:nvSpPr>
          <p:cNvPr id="14" name="Text Box 13"/>
          <p:cNvSpPr txBox="1"/>
          <p:nvPr/>
        </p:nvSpPr>
        <p:spPr>
          <a:xfrm>
            <a:off x="4714875" y="5844540"/>
            <a:ext cx="3063240" cy="491490"/>
          </a:xfrm>
          <a:prstGeom prst="rect">
            <a:avLst/>
          </a:prstGeom>
          <a:noFill/>
        </p:spPr>
        <p:txBody>
          <a:bodyPr wrap="square" rtlCol="0" anchor="t">
            <a:spAutoFit/>
          </a:bodyPr>
          <a:p>
            <a:pPr marL="285750" indent="-285750" algn="just" fontAlgn="auto">
              <a:lnSpc>
                <a:spcPct val="130000"/>
              </a:lnSpc>
              <a:buClr>
                <a:srgbClr val="823FFD"/>
              </a:buClr>
              <a:buFont typeface="Wingdings" panose="05000000000000000000" charset="0"/>
              <a:buChar char="u"/>
            </a:pPr>
            <a:r>
              <a:rPr lang="en-US" altLang="zh-CN" sz="20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CREATE CANDIDATE</a:t>
            </a:r>
            <a:endParaRPr lang="en-US" altLang="zh-CN" sz="20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p:txBody>
      </p:sp>
      <p:sp>
        <p:nvSpPr>
          <p:cNvPr id="15" name="Text Box 14"/>
          <p:cNvSpPr txBox="1"/>
          <p:nvPr/>
        </p:nvSpPr>
        <p:spPr>
          <a:xfrm>
            <a:off x="8608695" y="5844540"/>
            <a:ext cx="3343910" cy="491490"/>
          </a:xfrm>
          <a:prstGeom prst="rect">
            <a:avLst/>
          </a:prstGeom>
          <a:noFill/>
        </p:spPr>
        <p:txBody>
          <a:bodyPr wrap="square" rtlCol="0" anchor="t">
            <a:spAutoFit/>
          </a:bodyPr>
          <a:p>
            <a:pPr marL="285750" indent="-285750" algn="just" fontAlgn="auto">
              <a:lnSpc>
                <a:spcPct val="130000"/>
              </a:lnSpc>
              <a:buClr>
                <a:srgbClr val="823FFD"/>
              </a:buClr>
              <a:buFont typeface="Wingdings" panose="05000000000000000000" charset="0"/>
              <a:buChar char="u"/>
            </a:pPr>
            <a:r>
              <a:rPr lang="en-US" altLang="zh-CN" sz="20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CANDIDATES SCREEN</a:t>
            </a:r>
            <a:endParaRPr lang="en-US" altLang="zh-CN" sz="20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p:txBody>
      </p:sp>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p>
            <a:endParaRPr lang="en-US"/>
          </a:p>
        </p:txBody>
      </p:sp>
      <p:sp>
        <p:nvSpPr>
          <p:cNvPr id="4" name="圆角矩形 3"/>
          <p:cNvSpPr/>
          <p:nvPr/>
        </p:nvSpPr>
        <p:spPr>
          <a:xfrm>
            <a:off x="370840" y="365125"/>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descr="图片2"/>
          <p:cNvPicPr>
            <a:picLocks noChangeAspect="1"/>
          </p:cNvPicPr>
          <p:nvPr/>
        </p:nvPicPr>
        <p:blipFill>
          <a:blip r:embed="rId2">
            <a:lum bright="24000" contrast="-12000"/>
          </a:blip>
          <a:srcRect t="55237"/>
          <a:stretch>
            <a:fillRect/>
          </a:stretch>
        </p:blipFill>
        <p:spPr>
          <a:xfrm>
            <a:off x="9739630" y="345440"/>
            <a:ext cx="1292860" cy="578485"/>
          </a:xfrm>
          <a:prstGeom prst="rect">
            <a:avLst/>
          </a:prstGeom>
        </p:spPr>
      </p:pic>
      <p:pic>
        <p:nvPicPr>
          <p:cNvPr id="49" name="图片 48" descr="图片1"/>
          <p:cNvPicPr>
            <a:picLocks noChangeAspect="1"/>
          </p:cNvPicPr>
          <p:nvPr/>
        </p:nvPicPr>
        <p:blipFill>
          <a:blip r:embed="rId3">
            <a:lum bright="60000" contrast="-72000"/>
          </a:blip>
          <a:srcRect l="35259" b="51121"/>
          <a:stretch>
            <a:fillRect/>
          </a:stretch>
        </p:blipFill>
        <p:spPr>
          <a:xfrm>
            <a:off x="370840" y="5692775"/>
            <a:ext cx="1152525" cy="839470"/>
          </a:xfrm>
          <a:prstGeom prst="rect">
            <a:avLst/>
          </a:prstGeom>
        </p:spPr>
      </p:pic>
      <p:pic>
        <p:nvPicPr>
          <p:cNvPr id="31" name="Picture 31" descr="C:\Users\Adekunle Esther\Pictures\400230600376_196548.jpg"/>
          <p:cNvPicPr>
            <a:picLocks noChangeAspect="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7099300" y="1160145"/>
            <a:ext cx="2797175" cy="4351655"/>
          </a:xfrm>
          <a:prstGeom prst="rect">
            <a:avLst/>
          </a:prstGeom>
          <a:noFill/>
          <a:ln>
            <a:noFill/>
          </a:ln>
        </p:spPr>
      </p:pic>
      <p:pic>
        <p:nvPicPr>
          <p:cNvPr id="30" name="Picture 30" descr="C:\Users\Adekunle Esther\AppData\Local\Microsoft\Windows\INetCache\Content.Word\400230000361_187868.jpg"/>
          <p:cNvPicPr>
            <a:picLocks noChangeAspect="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1943735" y="1160145"/>
            <a:ext cx="2552065" cy="4351655"/>
          </a:xfrm>
          <a:prstGeom prst="rect">
            <a:avLst/>
          </a:prstGeom>
          <a:noFill/>
          <a:ln>
            <a:noFill/>
          </a:ln>
        </p:spPr>
      </p:pic>
      <p:sp>
        <p:nvSpPr>
          <p:cNvPr id="14" name="Text Box 13"/>
          <p:cNvSpPr txBox="1"/>
          <p:nvPr/>
        </p:nvSpPr>
        <p:spPr>
          <a:xfrm>
            <a:off x="1672590" y="5692775"/>
            <a:ext cx="3093720" cy="491490"/>
          </a:xfrm>
          <a:prstGeom prst="rect">
            <a:avLst/>
          </a:prstGeom>
          <a:noFill/>
        </p:spPr>
        <p:txBody>
          <a:bodyPr wrap="square" rtlCol="0" anchor="t">
            <a:spAutoFit/>
          </a:bodyPr>
          <a:p>
            <a:pPr marL="285750" indent="-285750" algn="just" fontAlgn="auto">
              <a:lnSpc>
                <a:spcPct val="130000"/>
              </a:lnSpc>
              <a:buClr>
                <a:srgbClr val="823FFD"/>
              </a:buClr>
              <a:buFont typeface="Wingdings" panose="05000000000000000000" charset="0"/>
              <a:buChar char="u"/>
            </a:pPr>
            <a:r>
              <a:rPr lang="en-US" altLang="zh-CN" sz="20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VOTING SCREEN</a:t>
            </a:r>
            <a:endParaRPr lang="en-US" altLang="zh-CN" sz="20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p:txBody>
      </p:sp>
      <p:sp>
        <p:nvSpPr>
          <p:cNvPr id="15" name="Text Box 14"/>
          <p:cNvSpPr txBox="1"/>
          <p:nvPr/>
        </p:nvSpPr>
        <p:spPr>
          <a:xfrm>
            <a:off x="7099300" y="5692775"/>
            <a:ext cx="3274060" cy="491490"/>
          </a:xfrm>
          <a:prstGeom prst="rect">
            <a:avLst/>
          </a:prstGeom>
          <a:noFill/>
        </p:spPr>
        <p:txBody>
          <a:bodyPr wrap="square" rtlCol="0" anchor="t">
            <a:spAutoFit/>
          </a:bodyPr>
          <a:p>
            <a:pPr marL="285750" indent="-285750" algn="just" fontAlgn="auto">
              <a:lnSpc>
                <a:spcPct val="130000"/>
              </a:lnSpc>
              <a:buClr>
                <a:srgbClr val="823FFD"/>
              </a:buClr>
              <a:buFont typeface="Wingdings" panose="05000000000000000000" charset="0"/>
              <a:buChar char="u"/>
            </a:pPr>
            <a:r>
              <a:rPr lang="en-US" altLang="zh-CN" sz="20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RESULT SCREEN</a:t>
            </a:r>
            <a:endParaRPr lang="en-US" altLang="zh-CN" sz="20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p:txBody>
      </p:sp>
    </p:spTree>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4" name="圆角矩形 3"/>
          <p:cNvSpPr/>
          <p:nvPr/>
        </p:nvSpPr>
        <p:spPr>
          <a:xfrm>
            <a:off x="466725" y="34544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168015" y="474345"/>
            <a:ext cx="5529146" cy="610639"/>
            <a:chOff x="7489" y="855"/>
            <a:chExt cx="4981" cy="519"/>
          </a:xfrm>
        </p:grpSpPr>
        <p:sp>
          <p:nvSpPr>
            <p:cNvPr id="12" name="文本框 11"/>
            <p:cNvSpPr txBox="1"/>
            <p:nvPr/>
          </p:nvSpPr>
          <p:spPr>
            <a:xfrm>
              <a:off x="7489" y="855"/>
              <a:ext cx="4894" cy="423"/>
            </a:xfrm>
            <a:prstGeom prst="rect">
              <a:avLst/>
            </a:prstGeom>
            <a:noFill/>
          </p:spPr>
          <p:txBody>
            <a:bodyPr wrap="square" rtlCol="0">
              <a:spAutoFit/>
            </a:bodyPr>
            <a:lstStyle/>
            <a:p>
              <a:pPr algn="ctr">
                <a:lnSpc>
                  <a:spcPct val="110000"/>
                </a:lnSpc>
              </a:pPr>
              <a:r>
                <a:rPr lang="en-US" altLang="zh-CN" sz="2400">
                  <a:latin typeface="Arial" panose="020B0604020202020204" pitchFamily="34" charset="0"/>
                  <a:ea typeface="Arial" panose="020B0604020202020204" pitchFamily="34" charset="0"/>
                  <a:sym typeface="+mn-ea"/>
                </a:rPr>
                <a:t>CONTRIBUTION TO KNOWLEGDE</a:t>
              </a:r>
              <a:endParaRPr lang="en-US" altLang="zh-CN" sz="2400">
                <a:latin typeface="Arial" panose="020B0604020202020204" pitchFamily="34" charset="0"/>
                <a:ea typeface="Arial" panose="020B0604020202020204" pitchFamily="34" charset="0"/>
                <a:sym typeface="+mn-ea"/>
              </a:endParaRPr>
            </a:p>
          </p:txBody>
        </p:sp>
        <p:sp>
          <p:nvSpPr>
            <p:cNvPr id="37" name="圆角矩形 36"/>
            <p:cNvSpPr/>
            <p:nvPr/>
          </p:nvSpPr>
          <p:spPr>
            <a:xfrm>
              <a:off x="7489" y="874"/>
              <a:ext cx="4981" cy="500"/>
            </a:xfrm>
            <a:prstGeom prst="roundRect">
              <a:avLst/>
            </a:prstGeom>
            <a:noFill/>
            <a:ln w="12700">
              <a:gradFill>
                <a:gsLst>
                  <a:gs pos="0">
                    <a:srgbClr val="C19AFD">
                      <a:alpha val="100000"/>
                      <a:lumMod val="94000"/>
                    </a:srgbClr>
                  </a:gs>
                  <a:gs pos="100000">
                    <a:srgbClr val="645BE6"/>
                  </a:gs>
                </a:gsLst>
                <a:lin ang="378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0" name="图片 49" descr="图片2"/>
          <p:cNvPicPr>
            <a:picLocks noChangeAspect="1"/>
          </p:cNvPicPr>
          <p:nvPr/>
        </p:nvPicPr>
        <p:blipFill>
          <a:blip r:embed="rId2">
            <a:lum bright="24000" contrast="-12000"/>
          </a:blip>
          <a:srcRect t="55237"/>
          <a:stretch>
            <a:fillRect/>
          </a:stretch>
        </p:blipFill>
        <p:spPr>
          <a:xfrm>
            <a:off x="9739630" y="345440"/>
            <a:ext cx="1292860" cy="578485"/>
          </a:xfrm>
          <a:prstGeom prst="rect">
            <a:avLst/>
          </a:prstGeom>
        </p:spPr>
      </p:pic>
      <p:pic>
        <p:nvPicPr>
          <p:cNvPr id="49" name="图片 48" descr="图片1"/>
          <p:cNvPicPr>
            <a:picLocks noChangeAspect="1"/>
          </p:cNvPicPr>
          <p:nvPr/>
        </p:nvPicPr>
        <p:blipFill>
          <a:blip r:embed="rId3">
            <a:lum bright="60000" contrast="-72000"/>
          </a:blip>
          <a:srcRect l="35259" b="51121"/>
          <a:stretch>
            <a:fillRect/>
          </a:stretch>
        </p:blipFill>
        <p:spPr>
          <a:xfrm>
            <a:off x="370840" y="5670550"/>
            <a:ext cx="1152525" cy="839470"/>
          </a:xfrm>
          <a:prstGeom prst="rect">
            <a:avLst/>
          </a:prstGeom>
        </p:spPr>
      </p:pic>
      <p:sp>
        <p:nvSpPr>
          <p:cNvPr id="2" name="文本框 1"/>
          <p:cNvSpPr txBox="1"/>
          <p:nvPr/>
        </p:nvSpPr>
        <p:spPr>
          <a:xfrm>
            <a:off x="466725" y="1489075"/>
            <a:ext cx="8664575" cy="3448685"/>
          </a:xfrm>
          <a:prstGeom prst="rect">
            <a:avLst/>
          </a:prstGeom>
          <a:noFill/>
        </p:spPr>
        <p:txBody>
          <a:bodyPr wrap="square" rtlCol="0" anchor="t">
            <a:spAutoFit/>
          </a:bodyPr>
          <a:lstStyle/>
          <a:p>
            <a:pPr marL="285750" indent="-285750" algn="just" fontAlgn="auto">
              <a:lnSpc>
                <a:spcPct val="130000"/>
              </a:lnSpc>
              <a:buClr>
                <a:srgbClr val="823FFD"/>
              </a:buClr>
              <a:buFont typeface="Wingdings" panose="05000000000000000000" charset="0"/>
              <a:buChar char="u"/>
            </a:pPr>
            <a:r>
              <a:rPr sz="24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It will give the Electoral Commission a way to organize elections that are less expensive and more fair</a:t>
            </a:r>
            <a:r>
              <a:rPr lang="en-US" sz="24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a:t>
            </a:r>
            <a:endParaRPr sz="24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p>
            <a:pPr marL="285750" indent="-285750" algn="just" fontAlgn="auto">
              <a:lnSpc>
                <a:spcPct val="130000"/>
              </a:lnSpc>
              <a:buClr>
                <a:srgbClr val="823FFD"/>
              </a:buClr>
              <a:buFont typeface="Wingdings" panose="05000000000000000000" charset="0"/>
              <a:buChar char="u"/>
            </a:pPr>
            <a:r>
              <a:rPr sz="24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Data and information are safeguarded ensuring credible elections.</a:t>
            </a:r>
            <a:endParaRPr sz="24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p>
            <a:pPr marL="285750" indent="-285750" algn="just" fontAlgn="auto">
              <a:lnSpc>
                <a:spcPct val="130000"/>
              </a:lnSpc>
              <a:buClr>
                <a:srgbClr val="823FFD"/>
              </a:buClr>
              <a:buFont typeface="Wingdings" panose="05000000000000000000" charset="0"/>
              <a:buChar char="u"/>
            </a:pPr>
            <a:r>
              <a:rPr lang="en-US" sz="24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R</a:t>
            </a:r>
            <a:r>
              <a:rPr sz="24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e</a:t>
            </a:r>
            <a:r>
              <a:rPr lang="en-US" sz="24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duces</a:t>
            </a:r>
            <a:r>
              <a:rPr sz="24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 the workload throughout the election process.</a:t>
            </a:r>
            <a:endParaRPr sz="24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p>
            <a:pPr marL="285750" indent="-285750" algn="just" fontAlgn="auto">
              <a:lnSpc>
                <a:spcPct val="130000"/>
              </a:lnSpc>
              <a:buClr>
                <a:srgbClr val="823FFD"/>
              </a:buClr>
              <a:buFont typeface="Wingdings" panose="05000000000000000000" charset="0"/>
              <a:buChar char="u"/>
            </a:pPr>
            <a:r>
              <a:rPr lang="en-US" sz="24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I</a:t>
            </a:r>
            <a:r>
              <a:rPr sz="24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ntegrat</a:t>
            </a:r>
            <a:r>
              <a:rPr lang="en-US" sz="24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ion of</a:t>
            </a:r>
            <a:r>
              <a:rPr sz="24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 remote voting.</a:t>
            </a:r>
            <a:endParaRPr sz="24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p>
            <a:pPr marL="285750" indent="-285750" algn="just" fontAlgn="auto">
              <a:lnSpc>
                <a:spcPct val="130000"/>
              </a:lnSpc>
              <a:buClr>
                <a:srgbClr val="823FFD"/>
              </a:buClr>
              <a:buFont typeface="Wingdings" panose="05000000000000000000" charset="0"/>
              <a:buChar char="u"/>
            </a:pPr>
            <a:r>
              <a:rPr lang="en-US" sz="24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R</a:t>
            </a:r>
            <a:r>
              <a:rPr sz="24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emove illegitimate votes and reduce election violence</a:t>
            </a:r>
            <a:r>
              <a:rPr lang="en-US" sz="24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a:t>
            </a:r>
            <a:endParaRPr lang="en-US" sz="24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p:txBody>
      </p:sp>
      <p:pic>
        <p:nvPicPr>
          <p:cNvPr id="3" name="Content Placeholder 2" descr="knowledge1"/>
          <p:cNvPicPr>
            <a:picLocks noGrp="1" noChangeAspect="1"/>
          </p:cNvPicPr>
          <p:nvPr>
            <p:ph idx="1"/>
          </p:nvPr>
        </p:nvPicPr>
        <p:blipFill>
          <a:blip r:embed="rId4"/>
          <a:stretch>
            <a:fillRect/>
          </a:stretch>
        </p:blipFill>
        <p:spPr>
          <a:xfrm>
            <a:off x="9101455" y="345440"/>
            <a:ext cx="2805430" cy="190246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4" name="圆角矩形 3"/>
          <p:cNvSpPr/>
          <p:nvPr/>
        </p:nvSpPr>
        <p:spPr>
          <a:xfrm>
            <a:off x="375920" y="34313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754880" y="651510"/>
            <a:ext cx="2863850" cy="831596"/>
            <a:chOff x="7489" y="855"/>
            <a:chExt cx="4224" cy="707"/>
          </a:xfrm>
        </p:grpSpPr>
        <p:sp>
          <p:nvSpPr>
            <p:cNvPr id="12" name="文本框 11"/>
            <p:cNvSpPr txBox="1"/>
            <p:nvPr/>
          </p:nvSpPr>
          <p:spPr>
            <a:xfrm>
              <a:off x="7489" y="855"/>
              <a:ext cx="4223" cy="397"/>
            </a:xfrm>
            <a:prstGeom prst="rect">
              <a:avLst/>
            </a:prstGeom>
            <a:noFill/>
          </p:spPr>
          <p:txBody>
            <a:bodyPr wrap="square" rtlCol="0">
              <a:spAutoFit/>
            </a:bodyPr>
            <a:lstStyle/>
            <a:p>
              <a:pPr algn="ctr">
                <a:lnSpc>
                  <a:spcPct val="110000"/>
                </a:lnSpc>
              </a:pPr>
              <a:r>
                <a:rPr lang="en-US" altLang="zh-CN" sz="2400" dirty="0" smtClean="0">
                  <a:latin typeface="Arial" panose="020B0604020202020204" pitchFamily="34" charset="0"/>
                  <a:ea typeface="Arial" panose="020B0604020202020204" pitchFamily="34" charset="0"/>
                  <a:sym typeface="+mn-ea"/>
                </a:rPr>
                <a:t>CONCLUSION</a:t>
              </a:r>
              <a:endParaRPr lang="en-US" altLang="zh-CN" sz="2400" dirty="0">
                <a:latin typeface="Arial" panose="020B0604020202020204" pitchFamily="34" charset="0"/>
                <a:ea typeface="Arial" panose="020B0604020202020204" pitchFamily="34" charset="0"/>
                <a:sym typeface="+mn-ea"/>
              </a:endParaRPr>
            </a:p>
          </p:txBody>
        </p:sp>
        <p:sp>
          <p:nvSpPr>
            <p:cNvPr id="37" name="圆角矩形 36"/>
            <p:cNvSpPr/>
            <p:nvPr/>
          </p:nvSpPr>
          <p:spPr>
            <a:xfrm>
              <a:off x="7489" y="874"/>
              <a:ext cx="4224" cy="688"/>
            </a:xfrm>
            <a:prstGeom prst="roundRect">
              <a:avLst/>
            </a:prstGeom>
            <a:noFill/>
            <a:ln w="12700">
              <a:gradFill>
                <a:gsLst>
                  <a:gs pos="0">
                    <a:srgbClr val="C19AFD">
                      <a:alpha val="100000"/>
                      <a:lumMod val="94000"/>
                    </a:srgbClr>
                  </a:gs>
                  <a:gs pos="100000">
                    <a:srgbClr val="645BE6"/>
                  </a:gs>
                </a:gsLst>
                <a:lin ang="378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0" name="图片 49" descr="图片2"/>
          <p:cNvPicPr>
            <a:picLocks noChangeAspect="1"/>
          </p:cNvPicPr>
          <p:nvPr/>
        </p:nvPicPr>
        <p:blipFill>
          <a:blip r:embed="rId2">
            <a:lum bright="24000" contrast="-12000"/>
          </a:blip>
          <a:srcRect t="55237"/>
          <a:stretch>
            <a:fillRect/>
          </a:stretch>
        </p:blipFill>
        <p:spPr>
          <a:xfrm>
            <a:off x="9739630" y="345440"/>
            <a:ext cx="1292860" cy="578485"/>
          </a:xfrm>
          <a:prstGeom prst="rect">
            <a:avLst/>
          </a:prstGeom>
        </p:spPr>
      </p:pic>
      <p:pic>
        <p:nvPicPr>
          <p:cNvPr id="49" name="图片 48" descr="图片1"/>
          <p:cNvPicPr>
            <a:picLocks noChangeAspect="1"/>
          </p:cNvPicPr>
          <p:nvPr/>
        </p:nvPicPr>
        <p:blipFill>
          <a:blip r:embed="rId3">
            <a:lum bright="60000" contrast="-72000"/>
          </a:blip>
          <a:srcRect l="35259" b="51121"/>
          <a:stretch>
            <a:fillRect/>
          </a:stretch>
        </p:blipFill>
        <p:spPr>
          <a:xfrm>
            <a:off x="370840" y="5670550"/>
            <a:ext cx="1152525" cy="839470"/>
          </a:xfrm>
          <a:prstGeom prst="rect">
            <a:avLst/>
          </a:prstGeom>
        </p:spPr>
      </p:pic>
      <p:sp>
        <p:nvSpPr>
          <p:cNvPr id="2" name="文本框 1"/>
          <p:cNvSpPr txBox="1"/>
          <p:nvPr/>
        </p:nvSpPr>
        <p:spPr>
          <a:xfrm>
            <a:off x="1405890" y="1999615"/>
            <a:ext cx="9626600" cy="3448685"/>
          </a:xfrm>
          <a:prstGeom prst="rect">
            <a:avLst/>
          </a:prstGeom>
          <a:noFill/>
        </p:spPr>
        <p:txBody>
          <a:bodyPr wrap="square" rtlCol="0" anchor="t">
            <a:spAutoFit/>
          </a:bodyPr>
          <a:lstStyle/>
          <a:p>
            <a:pPr marL="285750" indent="-285750" algn="just" fontAlgn="auto">
              <a:lnSpc>
                <a:spcPct val="130000"/>
              </a:lnSpc>
              <a:buClr>
                <a:srgbClr val="823FFD"/>
              </a:buClr>
              <a:buFont typeface="Wingdings" panose="05000000000000000000" charset="0"/>
              <a:buChar char="u"/>
            </a:pPr>
            <a:r>
              <a:rPr lang="en-US" altLang="zh-CN" sz="2400" dirty="0" smtClean="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With this proposed system,  It shows the efficient and effective ways citizens can vote for their desired candidates from the comfort of their homes. It also increases voter’s participation because </a:t>
            </a:r>
            <a:r>
              <a:rPr lang="en-US" altLang="zh-CN" sz="2400" dirty="0" smtClean="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the election cannot be manipulated by a person impersonating another person</a:t>
            </a:r>
            <a:r>
              <a:rPr lang="en-US" altLang="zh-CN" sz="2400" dirty="0" smtClean="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 the election of a country because of the transparent process </a:t>
            </a:r>
            <a:r>
              <a:rPr lang="en-US" altLang="zh-CN" sz="2400" dirty="0" smtClean="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ensuring a free and fair election.</a:t>
            </a:r>
            <a:endParaRPr lang="en-US" altLang="zh-CN" sz="2400" dirty="0" smtClean="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p>
            <a:pPr indent="0" algn="just" fontAlgn="auto">
              <a:lnSpc>
                <a:spcPct val="130000"/>
              </a:lnSpc>
              <a:buClr>
                <a:srgbClr val="823FFD"/>
              </a:buClr>
              <a:buFont typeface="Wingdings" panose="05000000000000000000" charset="0"/>
              <a:buNone/>
            </a:pPr>
            <a:endParaRPr lang="en-US" altLang="zh-CN" sz="2400" dirty="0" smtClean="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4" name="圆角矩形 3"/>
          <p:cNvSpPr/>
          <p:nvPr/>
        </p:nvSpPr>
        <p:spPr>
          <a:xfrm>
            <a:off x="404495" y="34290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754880" y="651510"/>
            <a:ext cx="2863850" cy="831596"/>
            <a:chOff x="7489" y="855"/>
            <a:chExt cx="4224" cy="707"/>
          </a:xfrm>
        </p:grpSpPr>
        <p:sp>
          <p:nvSpPr>
            <p:cNvPr id="12" name="文本框 11"/>
            <p:cNvSpPr txBox="1"/>
            <p:nvPr/>
          </p:nvSpPr>
          <p:spPr>
            <a:xfrm>
              <a:off x="7489" y="855"/>
              <a:ext cx="4223" cy="423"/>
            </a:xfrm>
            <a:prstGeom prst="rect">
              <a:avLst/>
            </a:prstGeom>
            <a:noFill/>
          </p:spPr>
          <p:txBody>
            <a:bodyPr wrap="square" rtlCol="0">
              <a:spAutoFit/>
            </a:bodyPr>
            <a:lstStyle/>
            <a:p>
              <a:pPr algn="ctr">
                <a:lnSpc>
                  <a:spcPct val="110000"/>
                </a:lnSpc>
              </a:pPr>
              <a:r>
                <a:rPr lang="en-US" altLang="zh-CN" sz="2400">
                  <a:latin typeface="Arial" panose="020B0604020202020204" pitchFamily="34" charset="0"/>
                  <a:ea typeface="Arial" panose="020B0604020202020204" pitchFamily="34" charset="0"/>
                  <a:sym typeface="+mn-ea"/>
                </a:rPr>
                <a:t>LIMITATIONS</a:t>
              </a:r>
              <a:endParaRPr lang="en-US" altLang="zh-CN" sz="2400">
                <a:latin typeface="Arial" panose="020B0604020202020204" pitchFamily="34" charset="0"/>
                <a:ea typeface="Arial" panose="020B0604020202020204" pitchFamily="34" charset="0"/>
                <a:sym typeface="+mn-ea"/>
              </a:endParaRPr>
            </a:p>
          </p:txBody>
        </p:sp>
        <p:sp>
          <p:nvSpPr>
            <p:cNvPr id="37" name="圆角矩形 36"/>
            <p:cNvSpPr/>
            <p:nvPr/>
          </p:nvSpPr>
          <p:spPr>
            <a:xfrm>
              <a:off x="7489" y="874"/>
              <a:ext cx="4224" cy="688"/>
            </a:xfrm>
            <a:prstGeom prst="roundRect">
              <a:avLst/>
            </a:prstGeom>
            <a:noFill/>
            <a:ln w="12700">
              <a:gradFill>
                <a:gsLst>
                  <a:gs pos="0">
                    <a:srgbClr val="C19AFD">
                      <a:alpha val="100000"/>
                      <a:lumMod val="94000"/>
                    </a:srgbClr>
                  </a:gs>
                  <a:gs pos="100000">
                    <a:srgbClr val="645BE6"/>
                  </a:gs>
                </a:gsLst>
                <a:lin ang="378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0" name="图片 49" descr="图片2"/>
          <p:cNvPicPr>
            <a:picLocks noChangeAspect="1"/>
          </p:cNvPicPr>
          <p:nvPr/>
        </p:nvPicPr>
        <p:blipFill>
          <a:blip r:embed="rId2">
            <a:lum bright="24000" contrast="-12000"/>
          </a:blip>
          <a:srcRect t="55237"/>
          <a:stretch>
            <a:fillRect/>
          </a:stretch>
        </p:blipFill>
        <p:spPr>
          <a:xfrm>
            <a:off x="9739630" y="345440"/>
            <a:ext cx="1292860" cy="578485"/>
          </a:xfrm>
          <a:prstGeom prst="rect">
            <a:avLst/>
          </a:prstGeom>
        </p:spPr>
      </p:pic>
      <p:pic>
        <p:nvPicPr>
          <p:cNvPr id="49" name="图片 48" descr="图片1"/>
          <p:cNvPicPr>
            <a:picLocks noChangeAspect="1"/>
          </p:cNvPicPr>
          <p:nvPr/>
        </p:nvPicPr>
        <p:blipFill>
          <a:blip r:embed="rId3">
            <a:lum bright="60000" contrast="-72000"/>
          </a:blip>
          <a:srcRect l="35259" b="51121"/>
          <a:stretch>
            <a:fillRect/>
          </a:stretch>
        </p:blipFill>
        <p:spPr>
          <a:xfrm>
            <a:off x="370840" y="5670550"/>
            <a:ext cx="1152525" cy="839470"/>
          </a:xfrm>
          <a:prstGeom prst="rect">
            <a:avLst/>
          </a:prstGeom>
        </p:spPr>
      </p:pic>
      <p:sp>
        <p:nvSpPr>
          <p:cNvPr id="2" name="文本框 1"/>
          <p:cNvSpPr txBox="1"/>
          <p:nvPr/>
        </p:nvSpPr>
        <p:spPr>
          <a:xfrm>
            <a:off x="2369128" y="1999421"/>
            <a:ext cx="7661564" cy="2012859"/>
          </a:xfrm>
          <a:prstGeom prst="rect">
            <a:avLst/>
          </a:prstGeom>
          <a:noFill/>
        </p:spPr>
        <p:txBody>
          <a:bodyPr wrap="square" rtlCol="0" anchor="t">
            <a:spAutoFit/>
          </a:bodyPr>
          <a:lstStyle/>
          <a:p>
            <a:pPr marL="285750" indent="-285750" algn="just" fontAlgn="auto">
              <a:lnSpc>
                <a:spcPct val="130000"/>
              </a:lnSpc>
              <a:buClr>
                <a:srgbClr val="823FFD"/>
              </a:buClr>
              <a:buFont typeface="Wingdings" panose="05000000000000000000" charset="0"/>
              <a:buChar char="u"/>
            </a:pPr>
            <a:r>
              <a:rPr lang="en-US" altLang="zh-CN" sz="2400" dirty="0" smtClean="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The limitations of this system are Politician who benefit from rigging and manipulation of election would reject this system and lack of digital user skills can hinder the adoption by the public.</a:t>
            </a:r>
            <a:endParaRPr lang="zh-CN" sz="24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p:txBody>
      </p:sp>
      <p:pic>
        <p:nvPicPr>
          <p:cNvPr id="3" name="Content Placeholder 2" descr="problem"/>
          <p:cNvPicPr>
            <a:picLocks noGrp="1" noChangeAspect="1"/>
          </p:cNvPicPr>
          <p:nvPr>
            <p:ph idx="1"/>
          </p:nvPr>
        </p:nvPicPr>
        <p:blipFill>
          <a:blip r:embed="rId4"/>
          <a:stretch>
            <a:fillRect/>
          </a:stretch>
        </p:blipFill>
        <p:spPr>
          <a:xfrm>
            <a:off x="404495" y="4321013"/>
            <a:ext cx="2425700" cy="1995447"/>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4" name="圆角矩形 3"/>
          <p:cNvSpPr/>
          <p:nvPr/>
        </p:nvSpPr>
        <p:spPr>
          <a:xfrm>
            <a:off x="330200" y="34290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664075" y="428625"/>
            <a:ext cx="2863850" cy="497402"/>
            <a:chOff x="7489" y="855"/>
            <a:chExt cx="4224" cy="710"/>
          </a:xfrm>
        </p:grpSpPr>
        <p:sp>
          <p:nvSpPr>
            <p:cNvPr id="12" name="文本框 11"/>
            <p:cNvSpPr txBox="1"/>
            <p:nvPr/>
          </p:nvSpPr>
          <p:spPr>
            <a:xfrm>
              <a:off x="7489" y="855"/>
              <a:ext cx="4223" cy="710"/>
            </a:xfrm>
            <a:prstGeom prst="rect">
              <a:avLst/>
            </a:prstGeom>
            <a:noFill/>
          </p:spPr>
          <p:txBody>
            <a:bodyPr wrap="square" rtlCol="0">
              <a:spAutoFit/>
            </a:bodyPr>
            <a:lstStyle/>
            <a:p>
              <a:pPr algn="ctr">
                <a:lnSpc>
                  <a:spcPct val="110000"/>
                </a:lnSpc>
              </a:pPr>
              <a:r>
                <a:rPr lang="en-US" altLang="zh-CN" sz="2400">
                  <a:latin typeface="Arial" panose="020B0604020202020204" pitchFamily="34" charset="0"/>
                  <a:ea typeface="Arial" panose="020B0604020202020204" pitchFamily="34" charset="0"/>
                  <a:sym typeface="+mn-ea"/>
                </a:rPr>
                <a:t>REFERENCES</a:t>
              </a:r>
              <a:endParaRPr lang="en-US" altLang="zh-CN" sz="2400">
                <a:latin typeface="Arial" panose="020B0604020202020204" pitchFamily="34" charset="0"/>
                <a:ea typeface="Arial" panose="020B0604020202020204" pitchFamily="34" charset="0"/>
                <a:sym typeface="+mn-ea"/>
              </a:endParaRPr>
            </a:p>
          </p:txBody>
        </p:sp>
        <p:sp>
          <p:nvSpPr>
            <p:cNvPr id="37" name="圆角矩形 36"/>
            <p:cNvSpPr/>
            <p:nvPr/>
          </p:nvSpPr>
          <p:spPr>
            <a:xfrm>
              <a:off x="7489" y="874"/>
              <a:ext cx="4224" cy="688"/>
            </a:xfrm>
            <a:prstGeom prst="roundRect">
              <a:avLst/>
            </a:prstGeom>
            <a:noFill/>
            <a:ln w="12700">
              <a:gradFill>
                <a:gsLst>
                  <a:gs pos="0">
                    <a:srgbClr val="C19AFD">
                      <a:alpha val="100000"/>
                      <a:lumMod val="94000"/>
                    </a:srgbClr>
                  </a:gs>
                  <a:gs pos="100000">
                    <a:srgbClr val="645BE6"/>
                  </a:gs>
                </a:gsLst>
                <a:lin ang="378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0" name="图片 49" descr="图片2"/>
          <p:cNvPicPr>
            <a:picLocks noChangeAspect="1"/>
          </p:cNvPicPr>
          <p:nvPr/>
        </p:nvPicPr>
        <p:blipFill>
          <a:blip r:embed="rId2">
            <a:lum bright="24000" contrast="-12000"/>
          </a:blip>
          <a:srcRect t="55237"/>
          <a:stretch>
            <a:fillRect/>
          </a:stretch>
        </p:blipFill>
        <p:spPr>
          <a:xfrm>
            <a:off x="9739630" y="345440"/>
            <a:ext cx="1292860" cy="578485"/>
          </a:xfrm>
          <a:prstGeom prst="rect">
            <a:avLst/>
          </a:prstGeom>
        </p:spPr>
      </p:pic>
      <p:pic>
        <p:nvPicPr>
          <p:cNvPr id="49" name="图片 48" descr="图片1"/>
          <p:cNvPicPr>
            <a:picLocks noChangeAspect="1"/>
          </p:cNvPicPr>
          <p:nvPr/>
        </p:nvPicPr>
        <p:blipFill>
          <a:blip r:embed="rId3">
            <a:lum bright="60000" contrast="-72000"/>
          </a:blip>
          <a:srcRect l="35259" b="51121"/>
          <a:stretch>
            <a:fillRect/>
          </a:stretch>
        </p:blipFill>
        <p:spPr>
          <a:xfrm>
            <a:off x="370840" y="5670550"/>
            <a:ext cx="1152525" cy="839470"/>
          </a:xfrm>
          <a:prstGeom prst="rect">
            <a:avLst/>
          </a:prstGeom>
        </p:spPr>
      </p:pic>
      <p:sp>
        <p:nvSpPr>
          <p:cNvPr id="2" name="文本框 1"/>
          <p:cNvSpPr txBox="1"/>
          <p:nvPr/>
        </p:nvSpPr>
        <p:spPr>
          <a:xfrm>
            <a:off x="560705" y="1166495"/>
            <a:ext cx="11057890" cy="5126990"/>
          </a:xfrm>
          <a:prstGeom prst="rect">
            <a:avLst/>
          </a:prstGeom>
          <a:noFill/>
        </p:spPr>
        <p:txBody>
          <a:bodyPr wrap="square" rtlCol="0" anchor="t">
            <a:spAutoFit/>
          </a:bodyPr>
          <a:lstStyle/>
          <a:p>
            <a:pPr marL="285750" indent="-285750" algn="just" fontAlgn="auto">
              <a:lnSpc>
                <a:spcPct val="130000"/>
              </a:lnSpc>
              <a:buClr>
                <a:srgbClr val="823FFD"/>
              </a:buClr>
              <a:buFont typeface="Wingdings" panose="05000000000000000000" charset="0"/>
              <a:buChar char="u"/>
            </a:pPr>
            <a:r>
              <a:rPr lang="zh-C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Mrs. Harsha V. Patil, Mrs. Kanchan G. Rathi, Mrs. Malati V.Tribhuwan</a:t>
            </a:r>
            <a:r>
              <a:rPr lang="en-US" altLang="zh-C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 </a:t>
            </a:r>
            <a:r>
              <a:rPr lang="zh-C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A Study on Decentralized E-Voting System Using Blockchain Technology</a:t>
            </a:r>
            <a:r>
              <a:rPr lang="en-US" altLang="zh-C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 2018</a:t>
            </a:r>
            <a:endParaRPr lang="en-US" altLang="zh-C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p>
            <a:pPr marL="285750" indent="-285750" algn="just" fontAlgn="auto">
              <a:lnSpc>
                <a:spcPct val="130000"/>
              </a:lnSpc>
              <a:buClr>
                <a:srgbClr val="823FFD"/>
              </a:buClr>
              <a:buFont typeface="Wingdings" panose="05000000000000000000" charset="0"/>
              <a:buChar char="u"/>
            </a:pPr>
            <a:r>
              <a:rPr lang="zh-C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Miss. Komal Kundan Sharma, Prof. Mrunalinee Patole, Prof. Vina M. Lomte</a:t>
            </a:r>
            <a:r>
              <a:rPr lang="en-US" altLang="zh-C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 </a:t>
            </a:r>
            <a:r>
              <a:rPr lang="zh-C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Securing Voting System using Blockchain and Fingerprint Verification</a:t>
            </a:r>
            <a:r>
              <a:rPr lang="en-US" altLang="zh-C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 2019</a:t>
            </a:r>
            <a:endParaRPr lang="zh-C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p>
            <a:pPr marL="285750" indent="-285750" algn="just" fontAlgn="auto">
              <a:lnSpc>
                <a:spcPct val="130000"/>
              </a:lnSpc>
              <a:buClr>
                <a:srgbClr val="823FFD"/>
              </a:buClr>
              <a:buFont typeface="Wingdings" panose="05000000000000000000" charset="0"/>
              <a:buChar char="u"/>
            </a:pPr>
            <a:r>
              <a:rPr lang="zh-C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Nir Kshetri, Jeffrey VoasBlockchain-Enabled E-Voting, 0740- 7459/18/33.00 2018 IEEE</a:t>
            </a:r>
            <a:endParaRPr lang="zh-C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p>
            <a:pPr marL="285750" indent="-285750" algn="just" fontAlgn="auto">
              <a:lnSpc>
                <a:spcPct val="130000"/>
              </a:lnSpc>
              <a:buClr>
                <a:srgbClr val="823FFD"/>
              </a:buClr>
              <a:buFont typeface="Wingdings" panose="05000000000000000000" charset="0"/>
              <a:buChar char="u"/>
            </a:pPr>
            <a:r>
              <a:rPr lang="zh-C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Ali Kaan Koc, Emre Yavuz, Umut Can Cabuk, Gokhan Dalkoloc ”To- wards Secure E-Voting Using Ethereum</a:t>
            </a:r>
            <a:r>
              <a:rPr lang="en-US" altLang="zh-C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 </a:t>
            </a:r>
            <a:r>
              <a:rPr lang="zh-C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Blockchain”, 978-1-5386-3449- 3/18/31.00 2018IEEE.</a:t>
            </a:r>
            <a:endParaRPr lang="zh-C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p>
            <a:pPr marL="285750" indent="-285750" algn="just" fontAlgn="auto">
              <a:lnSpc>
                <a:spcPct val="130000"/>
              </a:lnSpc>
              <a:buClr>
                <a:srgbClr val="823FFD"/>
              </a:buClr>
              <a:buFont typeface="Wingdings" panose="05000000000000000000" charset="0"/>
              <a:buChar char="u"/>
            </a:pPr>
            <a:r>
              <a:rPr lang="zh-C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C.D. Clack, V.A. Bakshi, and L. Braine, Smart contract templates: foundations, design landscape and research directions, Mar 2017, arXiv:1608.00771.</a:t>
            </a:r>
            <a:endParaRPr lang="zh-C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p>
            <a:pPr marL="285750" indent="-285750" algn="just" fontAlgn="auto">
              <a:lnSpc>
                <a:spcPct val="130000"/>
              </a:lnSpc>
              <a:buClr>
                <a:srgbClr val="823FFD"/>
              </a:buClr>
              <a:buFont typeface="Wingdings" panose="05000000000000000000" charset="0"/>
              <a:buChar char="u"/>
            </a:pPr>
            <a:r>
              <a:rPr lang="zh-C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F. Hao and P.Y.A. Ryan, Real-World Electronic Voting: Design, Analysis and Deployment, CRC Press, pp. 143-170,2017.</a:t>
            </a:r>
            <a:endParaRPr lang="zh-C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p>
            <a:pPr marL="285750" indent="-285750" algn="just" fontAlgn="auto">
              <a:lnSpc>
                <a:spcPct val="130000"/>
              </a:lnSpc>
              <a:buClr>
                <a:srgbClr val="823FFD"/>
              </a:buClr>
              <a:buFont typeface="Wingdings" panose="05000000000000000000" charset="0"/>
              <a:buChar char="u"/>
            </a:pPr>
            <a:r>
              <a:rPr lang="zh-C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P. McCorry, S.F. Shahandashti, and F. Hao, ”A smart contract for board- room voting with maximum voter privacy”, International Conference on Financial Cryptography and Data Security.Springer, Cham, pp. 357-375,</a:t>
            </a:r>
            <a:r>
              <a:rPr lang="en-US" altLang="zh-C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 </a:t>
            </a:r>
            <a:r>
              <a:rPr lang="zh-C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2017.</a:t>
            </a:r>
            <a:endParaRPr lang="zh-C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4" name="圆角矩形 3"/>
          <p:cNvSpPr/>
          <p:nvPr/>
        </p:nvSpPr>
        <p:spPr>
          <a:xfrm>
            <a:off x="370840" y="34290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664075" y="417830"/>
            <a:ext cx="2863850" cy="831596"/>
            <a:chOff x="7489" y="855"/>
            <a:chExt cx="4224" cy="707"/>
          </a:xfrm>
        </p:grpSpPr>
        <p:sp>
          <p:nvSpPr>
            <p:cNvPr id="12" name="文本框 11"/>
            <p:cNvSpPr txBox="1"/>
            <p:nvPr/>
          </p:nvSpPr>
          <p:spPr>
            <a:xfrm>
              <a:off x="7489" y="855"/>
              <a:ext cx="4223" cy="423"/>
            </a:xfrm>
            <a:prstGeom prst="rect">
              <a:avLst/>
            </a:prstGeom>
            <a:noFill/>
          </p:spPr>
          <p:txBody>
            <a:bodyPr wrap="square" rtlCol="0">
              <a:spAutoFit/>
            </a:bodyPr>
            <a:lstStyle/>
            <a:p>
              <a:pPr algn="ctr">
                <a:lnSpc>
                  <a:spcPct val="110000"/>
                </a:lnSpc>
              </a:pPr>
              <a:r>
                <a:rPr lang="en-US" altLang="zh-CN" sz="2400">
                  <a:latin typeface="Arial" panose="020B0604020202020204" pitchFamily="34" charset="0"/>
                  <a:ea typeface="Arial" panose="020B0604020202020204" pitchFamily="34" charset="0"/>
                  <a:sym typeface="+mn-ea"/>
                </a:rPr>
                <a:t>INTRODUCTION</a:t>
              </a:r>
              <a:endParaRPr lang="en-US" altLang="zh-CN" sz="2400">
                <a:latin typeface="Arial" panose="020B0604020202020204" pitchFamily="34" charset="0"/>
                <a:ea typeface="Arial" panose="020B0604020202020204" pitchFamily="34" charset="0"/>
                <a:sym typeface="+mn-ea"/>
              </a:endParaRPr>
            </a:p>
          </p:txBody>
        </p:sp>
        <p:sp>
          <p:nvSpPr>
            <p:cNvPr id="37" name="圆角矩形 36"/>
            <p:cNvSpPr/>
            <p:nvPr/>
          </p:nvSpPr>
          <p:spPr>
            <a:xfrm>
              <a:off x="7489" y="874"/>
              <a:ext cx="4224" cy="688"/>
            </a:xfrm>
            <a:prstGeom prst="roundRect">
              <a:avLst/>
            </a:prstGeom>
            <a:noFill/>
            <a:ln w="12700">
              <a:gradFill>
                <a:gsLst>
                  <a:gs pos="0">
                    <a:srgbClr val="C19AFD">
                      <a:alpha val="100000"/>
                      <a:lumMod val="94000"/>
                    </a:srgbClr>
                  </a:gs>
                  <a:gs pos="100000">
                    <a:srgbClr val="645BE6"/>
                  </a:gs>
                </a:gsLst>
                <a:lin ang="378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0" name="图片 49" descr="图片2"/>
          <p:cNvPicPr>
            <a:picLocks noChangeAspect="1"/>
          </p:cNvPicPr>
          <p:nvPr/>
        </p:nvPicPr>
        <p:blipFill>
          <a:blip r:embed="rId2">
            <a:lum bright="24000" contrast="-12000"/>
          </a:blip>
          <a:srcRect t="55237"/>
          <a:stretch>
            <a:fillRect/>
          </a:stretch>
        </p:blipFill>
        <p:spPr>
          <a:xfrm>
            <a:off x="9739630" y="345440"/>
            <a:ext cx="1292860" cy="578485"/>
          </a:xfrm>
          <a:prstGeom prst="rect">
            <a:avLst/>
          </a:prstGeom>
        </p:spPr>
      </p:pic>
      <p:pic>
        <p:nvPicPr>
          <p:cNvPr id="49" name="图片 48" descr="图片1"/>
          <p:cNvPicPr>
            <a:picLocks noChangeAspect="1"/>
          </p:cNvPicPr>
          <p:nvPr/>
        </p:nvPicPr>
        <p:blipFill>
          <a:blip r:embed="rId3">
            <a:lum bright="60000" contrast="-72000"/>
          </a:blip>
          <a:srcRect l="35259" b="51121"/>
          <a:stretch>
            <a:fillRect/>
          </a:stretch>
        </p:blipFill>
        <p:spPr>
          <a:xfrm>
            <a:off x="370840" y="5670550"/>
            <a:ext cx="1152525" cy="839470"/>
          </a:xfrm>
          <a:prstGeom prst="rect">
            <a:avLst/>
          </a:prstGeom>
        </p:spPr>
      </p:pic>
      <p:sp>
        <p:nvSpPr>
          <p:cNvPr id="2" name="文本框 1"/>
          <p:cNvSpPr txBox="1"/>
          <p:nvPr/>
        </p:nvSpPr>
        <p:spPr>
          <a:xfrm>
            <a:off x="481965" y="1249680"/>
            <a:ext cx="7909560" cy="3415030"/>
          </a:xfrm>
          <a:prstGeom prst="rect">
            <a:avLst/>
          </a:prstGeom>
          <a:noFill/>
        </p:spPr>
        <p:txBody>
          <a:bodyPr wrap="square" rtlCol="0" anchor="t">
            <a:spAutoFit/>
          </a:bodyPr>
          <a:lstStyle/>
          <a:p>
            <a:pPr indent="0" algn="just" fontAlgn="auto">
              <a:lnSpc>
                <a:spcPct val="150000"/>
              </a:lnSpc>
              <a:buClr>
                <a:srgbClr val="823FFD"/>
              </a:buClr>
              <a:buFont typeface="Wingdings" panose="05000000000000000000" charset="0"/>
              <a:buNone/>
            </a:pPr>
            <a:endParaRPr lang="en-US" altLang="zh-CN" sz="24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p>
            <a:pPr marL="285750" indent="-285750" algn="just" fontAlgn="auto">
              <a:lnSpc>
                <a:spcPct val="150000"/>
              </a:lnSpc>
              <a:buClr>
                <a:srgbClr val="823FFD"/>
              </a:buClr>
              <a:buFont typeface="Wingdings" panose="05000000000000000000" charset="0"/>
              <a:buChar char="u"/>
            </a:pPr>
            <a:r>
              <a:rPr lang="en-US" altLang="zh-CN" sz="20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Voting is also crucial event that determines the fate of a nation, hence, providing adequate and tight security measures to ensure free and fair voting is very important.</a:t>
            </a:r>
            <a:endParaRPr lang="en-US" altLang="zh-CN" sz="20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p>
            <a:pPr marL="285750" indent="-285750" algn="just" fontAlgn="auto">
              <a:lnSpc>
                <a:spcPct val="150000"/>
              </a:lnSpc>
              <a:buClr>
                <a:srgbClr val="823FFD"/>
              </a:buClr>
              <a:buFont typeface="Wingdings" panose="05000000000000000000" charset="0"/>
              <a:buChar char="u"/>
            </a:pPr>
            <a:r>
              <a:rPr lang="en-US" altLang="zh-CN" sz="20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In today’s democracy, elections are very important but citizens of their country do not trust their election process which is a major concern to the country. </a:t>
            </a:r>
            <a:endParaRPr lang="en-US" altLang="zh-CN" sz="20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p:txBody>
      </p:sp>
      <p:pic>
        <p:nvPicPr>
          <p:cNvPr id="5" name="Content Placeholder 4" descr="v2"/>
          <p:cNvPicPr>
            <a:picLocks noGrp="1" noChangeAspect="1"/>
          </p:cNvPicPr>
          <p:nvPr>
            <p:ph sz="half" idx="1"/>
          </p:nvPr>
        </p:nvPicPr>
        <p:blipFill>
          <a:blip r:embed="rId4"/>
          <a:stretch>
            <a:fillRect/>
          </a:stretch>
        </p:blipFill>
        <p:spPr>
          <a:xfrm>
            <a:off x="370840" y="4806950"/>
            <a:ext cx="3276600" cy="1703070"/>
          </a:xfrm>
          <a:prstGeom prst="rect">
            <a:avLst/>
          </a:prstGeom>
        </p:spPr>
      </p:pic>
      <p:pic>
        <p:nvPicPr>
          <p:cNvPr id="10" name="Content Placeholder 9"/>
          <p:cNvPicPr>
            <a:picLocks noGrp="1" noChangeAspect="1"/>
          </p:cNvPicPr>
          <p:nvPr>
            <p:ph sz="half" idx="2"/>
          </p:nvPr>
        </p:nvPicPr>
        <p:blipFill>
          <a:blip r:embed="rId5"/>
          <a:stretch>
            <a:fillRect/>
          </a:stretch>
        </p:blipFill>
        <p:spPr>
          <a:xfrm>
            <a:off x="8391525" y="417830"/>
            <a:ext cx="3276600" cy="1929130"/>
          </a:xfrm>
          <a:prstGeom prst="rect">
            <a:avLst/>
          </a:prstGeom>
        </p:spPr>
      </p:pic>
      <p:sp>
        <p:nvSpPr>
          <p:cNvPr id="3" name="Text Box 2"/>
          <p:cNvSpPr txBox="1"/>
          <p:nvPr/>
        </p:nvSpPr>
        <p:spPr>
          <a:xfrm>
            <a:off x="3761740" y="4261485"/>
            <a:ext cx="7715885" cy="491490"/>
          </a:xfrm>
          <a:prstGeom prst="rect">
            <a:avLst/>
          </a:prstGeom>
          <a:noFill/>
        </p:spPr>
        <p:txBody>
          <a:bodyPr wrap="square" rtlCol="0" anchor="t">
            <a:spAutoFit/>
          </a:bodyPr>
          <a:lstStyle/>
          <a:p>
            <a:pPr indent="0" algn="just" fontAlgn="auto">
              <a:lnSpc>
                <a:spcPct val="130000"/>
              </a:lnSpc>
              <a:buClr>
                <a:srgbClr val="823FFD"/>
              </a:buClr>
              <a:buFont typeface="Wingdings" panose="05000000000000000000" charset="0"/>
              <a:buNone/>
            </a:pPr>
            <a:endParaRPr lang="en-US" altLang="zh-CN" sz="20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4" name="圆角矩形 3"/>
          <p:cNvSpPr/>
          <p:nvPr/>
        </p:nvSpPr>
        <p:spPr>
          <a:xfrm>
            <a:off x="370840" y="34544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办公中心"/>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62615" y="603250"/>
            <a:ext cx="447675" cy="306070"/>
          </a:xfrm>
          <a:prstGeom prst="rect">
            <a:avLst/>
          </a:prstGeom>
        </p:spPr>
      </p:pic>
      <p:sp>
        <p:nvSpPr>
          <p:cNvPr id="44" name="同心圆 43"/>
          <p:cNvSpPr/>
          <p:nvPr/>
        </p:nvSpPr>
        <p:spPr>
          <a:xfrm>
            <a:off x="4719320" y="4667885"/>
            <a:ext cx="1289050" cy="1289050"/>
          </a:xfrm>
          <a:prstGeom prst="donut">
            <a:avLst>
              <a:gd name="adj" fmla="val 23240"/>
            </a:avLst>
          </a:prstGeom>
          <a:gradFill>
            <a:gsLst>
              <a:gs pos="0">
                <a:srgbClr val="645BE6">
                  <a:alpha val="7000"/>
                </a:srgbClr>
              </a:gs>
              <a:gs pos="100000">
                <a:srgbClr val="B183FD">
                  <a:alpha val="7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9" name="图片 48" descr="图片1"/>
          <p:cNvPicPr>
            <a:picLocks noChangeAspect="1"/>
          </p:cNvPicPr>
          <p:nvPr/>
        </p:nvPicPr>
        <p:blipFill>
          <a:blip r:embed="rId4">
            <a:lum bright="60000" contrast="-66000"/>
          </a:blip>
          <a:srcRect l="35259" b="51121"/>
          <a:stretch>
            <a:fillRect/>
          </a:stretch>
        </p:blipFill>
        <p:spPr>
          <a:xfrm>
            <a:off x="370840" y="5158740"/>
            <a:ext cx="1856105" cy="1351280"/>
          </a:xfrm>
          <a:prstGeom prst="rect">
            <a:avLst/>
          </a:prstGeom>
        </p:spPr>
      </p:pic>
      <p:pic>
        <p:nvPicPr>
          <p:cNvPr id="50" name="图片 49" descr="图片2"/>
          <p:cNvPicPr>
            <a:picLocks noChangeAspect="1"/>
          </p:cNvPicPr>
          <p:nvPr/>
        </p:nvPicPr>
        <p:blipFill>
          <a:blip r:embed="rId5">
            <a:lum bright="6000"/>
          </a:blip>
          <a:srcRect t="55237"/>
          <a:stretch>
            <a:fillRect/>
          </a:stretch>
        </p:blipFill>
        <p:spPr>
          <a:xfrm>
            <a:off x="8155305" y="342265"/>
            <a:ext cx="1085215" cy="485775"/>
          </a:xfrm>
          <a:prstGeom prst="rect">
            <a:avLst/>
          </a:prstGeom>
        </p:spPr>
      </p:pic>
      <p:pic>
        <p:nvPicPr>
          <p:cNvPr id="3" name="Picture 2" descr="thank-you"/>
          <p:cNvPicPr>
            <a:picLocks noChangeAspect="1"/>
          </p:cNvPicPr>
          <p:nvPr/>
        </p:nvPicPr>
        <p:blipFill>
          <a:blip r:embed="rId6"/>
          <a:stretch>
            <a:fillRect/>
          </a:stretch>
        </p:blipFill>
        <p:spPr>
          <a:xfrm>
            <a:off x="2944495" y="1239520"/>
            <a:ext cx="6400165" cy="4411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4" name="圆角矩形 3"/>
          <p:cNvSpPr/>
          <p:nvPr/>
        </p:nvSpPr>
        <p:spPr>
          <a:xfrm>
            <a:off x="375920" y="34290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descr="图片2"/>
          <p:cNvPicPr>
            <a:picLocks noChangeAspect="1"/>
          </p:cNvPicPr>
          <p:nvPr/>
        </p:nvPicPr>
        <p:blipFill>
          <a:blip r:embed="rId2">
            <a:lum bright="24000" contrast="-12000"/>
          </a:blip>
          <a:srcRect t="55237"/>
          <a:stretch>
            <a:fillRect/>
          </a:stretch>
        </p:blipFill>
        <p:spPr>
          <a:xfrm>
            <a:off x="9739630" y="345440"/>
            <a:ext cx="1292860" cy="578485"/>
          </a:xfrm>
          <a:prstGeom prst="rect">
            <a:avLst/>
          </a:prstGeom>
        </p:spPr>
      </p:pic>
      <p:pic>
        <p:nvPicPr>
          <p:cNvPr id="49" name="图片 48" descr="图片1"/>
          <p:cNvPicPr>
            <a:picLocks noChangeAspect="1"/>
          </p:cNvPicPr>
          <p:nvPr/>
        </p:nvPicPr>
        <p:blipFill>
          <a:blip r:embed="rId3">
            <a:lum bright="60000" contrast="-72000"/>
          </a:blip>
          <a:srcRect l="35259" b="51121"/>
          <a:stretch>
            <a:fillRect/>
          </a:stretch>
        </p:blipFill>
        <p:spPr>
          <a:xfrm>
            <a:off x="370840" y="5670550"/>
            <a:ext cx="1152525" cy="839470"/>
          </a:xfrm>
          <a:prstGeom prst="rect">
            <a:avLst/>
          </a:prstGeom>
        </p:spPr>
      </p:pic>
      <p:sp>
        <p:nvSpPr>
          <p:cNvPr id="2" name="文本框 1"/>
          <p:cNvSpPr txBox="1"/>
          <p:nvPr/>
        </p:nvSpPr>
        <p:spPr>
          <a:xfrm>
            <a:off x="838200" y="1095375"/>
            <a:ext cx="8171815" cy="4407535"/>
          </a:xfrm>
          <a:prstGeom prst="rect">
            <a:avLst/>
          </a:prstGeom>
          <a:noFill/>
        </p:spPr>
        <p:txBody>
          <a:bodyPr wrap="square" rtlCol="0" anchor="t">
            <a:spAutoFit/>
          </a:bodyPr>
          <a:lstStyle/>
          <a:p>
            <a:pPr indent="0" algn="just" fontAlgn="auto">
              <a:lnSpc>
                <a:spcPct val="130000"/>
              </a:lnSpc>
              <a:buClr>
                <a:srgbClr val="823FFD"/>
              </a:buClr>
              <a:buFont typeface="Wingdings" panose="05000000000000000000" charset="0"/>
              <a:buNone/>
            </a:pPr>
            <a:r>
              <a:rPr lang="en-US" altLang="zh-CN" sz="2400" b="1"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METHODS OF VOTING</a:t>
            </a:r>
            <a:endParaRPr lang="en-US" altLang="zh-CN" sz="2400" b="1"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p>
            <a:pPr indent="0" algn="just" fontAlgn="auto">
              <a:lnSpc>
                <a:spcPct val="130000"/>
              </a:lnSpc>
              <a:buClr>
                <a:srgbClr val="823FFD"/>
              </a:buClr>
              <a:buFont typeface="Wingdings" panose="05000000000000000000" charset="0"/>
              <a:buNone/>
            </a:pPr>
            <a:endParaRPr lang="en-US" altLang="zh-CN" sz="2400" b="1"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p>
            <a:pPr marL="285750" indent="-285750" algn="just" fontAlgn="auto">
              <a:lnSpc>
                <a:spcPct val="130000"/>
              </a:lnSpc>
              <a:buClr>
                <a:srgbClr val="823FFD"/>
              </a:buClr>
              <a:buFont typeface="Wingdings" panose="05000000000000000000" charset="0"/>
              <a:buChar char="u"/>
            </a:pPr>
            <a:r>
              <a:rPr lang="en-US" altLang="zh-CN" sz="24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Traditional system: The idea of paper ballots was allowing voters to determine their vote by the marking tools (i.e. pen, pencil) </a:t>
            </a:r>
            <a:endParaRPr lang="en-US" altLang="zh-CN" sz="24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p>
            <a:pPr marL="285750" indent="-285750" algn="just" fontAlgn="auto">
              <a:lnSpc>
                <a:spcPct val="130000"/>
              </a:lnSpc>
              <a:buClr>
                <a:srgbClr val="823FFD"/>
              </a:buClr>
              <a:buFont typeface="Wingdings" panose="05000000000000000000" charset="0"/>
              <a:buChar char="u"/>
            </a:pPr>
            <a:endParaRPr lang="en-US" altLang="zh-CN" sz="24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p>
            <a:pPr marL="3028950" lvl="6" indent="-285750" algn="just" fontAlgn="auto">
              <a:lnSpc>
                <a:spcPct val="130000"/>
              </a:lnSpc>
              <a:buClr>
                <a:srgbClr val="823FFD"/>
              </a:buClr>
              <a:buFont typeface="Wingdings" panose="05000000000000000000" charset="0"/>
              <a:buChar char="u"/>
            </a:pPr>
            <a:r>
              <a:rPr lang="en-US" altLang="zh-CN" sz="24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 Internet voting can conduct in many ways like web platform, email, fax </a:t>
            </a:r>
            <a:r>
              <a:rPr lang="en-US" altLang="zh-CN" sz="2400" dirty="0" err="1">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etc</a:t>
            </a:r>
            <a:endParaRPr lang="en-US" altLang="zh-CN" sz="24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p:txBody>
      </p:sp>
      <p:pic>
        <p:nvPicPr>
          <p:cNvPr id="5" name="Content Placeholder 4"/>
          <p:cNvPicPr>
            <a:picLocks noGrp="1" noChangeAspect="1"/>
          </p:cNvPicPr>
          <p:nvPr>
            <p:ph sz="half" idx="1"/>
          </p:nvPr>
        </p:nvPicPr>
        <p:blipFill>
          <a:blip r:embed="rId4"/>
          <a:stretch>
            <a:fillRect/>
          </a:stretch>
        </p:blipFill>
        <p:spPr>
          <a:xfrm>
            <a:off x="9009380" y="471805"/>
            <a:ext cx="2753360" cy="1806575"/>
          </a:xfrm>
          <a:prstGeom prst="rect">
            <a:avLst/>
          </a:prstGeom>
        </p:spPr>
      </p:pic>
      <p:pic>
        <p:nvPicPr>
          <p:cNvPr id="7" name="Content Placeholder 6"/>
          <p:cNvPicPr>
            <a:picLocks noGrp="1" noChangeAspect="1"/>
          </p:cNvPicPr>
          <p:nvPr>
            <p:ph sz="half" idx="2"/>
          </p:nvPr>
        </p:nvPicPr>
        <p:blipFill>
          <a:blip r:embed="rId5"/>
          <a:stretch>
            <a:fillRect/>
          </a:stretch>
        </p:blipFill>
        <p:spPr>
          <a:xfrm>
            <a:off x="528320" y="4413250"/>
            <a:ext cx="1704975" cy="1257300"/>
          </a:xfrm>
          <a:prstGeom prst="rect">
            <a:avLst/>
          </a:prstGeom>
        </p:spPr>
      </p:pic>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4" name="圆角矩形 3"/>
          <p:cNvSpPr/>
          <p:nvPr/>
        </p:nvSpPr>
        <p:spPr>
          <a:xfrm>
            <a:off x="370840" y="34290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descr="图片2"/>
          <p:cNvPicPr>
            <a:picLocks noChangeAspect="1"/>
          </p:cNvPicPr>
          <p:nvPr/>
        </p:nvPicPr>
        <p:blipFill>
          <a:blip r:embed="rId2">
            <a:lum bright="24000" contrast="-12000"/>
          </a:blip>
          <a:srcRect t="55237"/>
          <a:stretch>
            <a:fillRect/>
          </a:stretch>
        </p:blipFill>
        <p:spPr>
          <a:xfrm>
            <a:off x="9739630" y="345440"/>
            <a:ext cx="1292860" cy="578485"/>
          </a:xfrm>
          <a:prstGeom prst="rect">
            <a:avLst/>
          </a:prstGeom>
        </p:spPr>
      </p:pic>
      <p:pic>
        <p:nvPicPr>
          <p:cNvPr id="49" name="图片 48" descr="图片1"/>
          <p:cNvPicPr>
            <a:picLocks noChangeAspect="1"/>
          </p:cNvPicPr>
          <p:nvPr/>
        </p:nvPicPr>
        <p:blipFill>
          <a:blip r:embed="rId3">
            <a:lum bright="60000" contrast="-72000"/>
          </a:blip>
          <a:srcRect l="35259" b="51121"/>
          <a:stretch>
            <a:fillRect/>
          </a:stretch>
        </p:blipFill>
        <p:spPr>
          <a:xfrm>
            <a:off x="370840" y="5670550"/>
            <a:ext cx="1152525" cy="839470"/>
          </a:xfrm>
          <a:prstGeom prst="rect">
            <a:avLst/>
          </a:prstGeom>
        </p:spPr>
      </p:pic>
      <p:sp>
        <p:nvSpPr>
          <p:cNvPr id="2" name="文本框 1"/>
          <p:cNvSpPr txBox="1"/>
          <p:nvPr/>
        </p:nvSpPr>
        <p:spPr>
          <a:xfrm>
            <a:off x="481965" y="1249680"/>
            <a:ext cx="7909560" cy="4524315"/>
          </a:xfrm>
          <a:prstGeom prst="rect">
            <a:avLst/>
          </a:prstGeom>
          <a:noFill/>
        </p:spPr>
        <p:txBody>
          <a:bodyPr wrap="square" rtlCol="0" anchor="t">
            <a:spAutoFit/>
          </a:bodyPr>
          <a:lstStyle/>
          <a:p>
            <a:pPr indent="0" algn="just" fontAlgn="auto">
              <a:lnSpc>
                <a:spcPct val="150000"/>
              </a:lnSpc>
              <a:buClr>
                <a:srgbClr val="823FFD"/>
              </a:buClr>
              <a:buFont typeface="Wingdings" panose="05000000000000000000" charset="0"/>
              <a:buNone/>
            </a:pPr>
            <a:r>
              <a:rPr lang="en-US" sz="2400" dirty="0" err="1">
                <a:latin typeface="Arial" panose="020B0604020202020204" pitchFamily="34" charset="0"/>
                <a:cs typeface="Arial" panose="020B0604020202020204" pitchFamily="34" charset="0"/>
              </a:rPr>
              <a:t>Blockchain</a:t>
            </a:r>
            <a:r>
              <a:rPr lang="en-US" sz="2400" dirty="0">
                <a:latin typeface="Arial" panose="020B0604020202020204" pitchFamily="34" charset="0"/>
                <a:cs typeface="Arial" panose="020B0604020202020204" pitchFamily="34" charset="0"/>
              </a:rPr>
              <a:t> can be defined as a chain of </a:t>
            </a:r>
            <a:r>
              <a:rPr lang="en-US" sz="2400" dirty="0" smtClean="0">
                <a:latin typeface="Arial" panose="020B0604020202020204" pitchFamily="34" charset="0"/>
                <a:cs typeface="Arial" panose="020B0604020202020204" pitchFamily="34" charset="0"/>
              </a:rPr>
              <a:t>blocks and </a:t>
            </a:r>
            <a:r>
              <a:rPr lang="en-US" sz="2400" dirty="0">
                <a:latin typeface="Arial" panose="020B0604020202020204" pitchFamily="34" charset="0"/>
                <a:cs typeface="Arial" panose="020B0604020202020204" pitchFamily="34" charset="0"/>
              </a:rPr>
              <a:t>each new block keeps the hash of the previous </a:t>
            </a:r>
            <a:r>
              <a:rPr lang="en-US" sz="2400" dirty="0" smtClean="0">
                <a:latin typeface="Arial" panose="020B0604020202020204" pitchFamily="34" charset="0"/>
                <a:cs typeface="Arial" panose="020B0604020202020204" pitchFamily="34" charset="0"/>
              </a:rPr>
              <a:t>block information.</a:t>
            </a:r>
            <a:endParaRPr lang="en-US" sz="2400" dirty="0" smtClean="0">
              <a:latin typeface="Arial" panose="020B0604020202020204" pitchFamily="34" charset="0"/>
              <a:cs typeface="Arial" panose="020B0604020202020204" pitchFamily="34" charset="0"/>
            </a:endParaRPr>
          </a:p>
          <a:p>
            <a:pPr indent="0" algn="just" fontAlgn="auto">
              <a:lnSpc>
                <a:spcPct val="150000"/>
              </a:lnSpc>
              <a:buClr>
                <a:srgbClr val="823FFD"/>
              </a:buClr>
              <a:buFont typeface="Wingdings" panose="05000000000000000000" charset="0"/>
              <a:buNone/>
            </a:pPr>
            <a:endParaRPr lang="en-US" altLang="zh-CN" sz="2400" dirty="0" smtClean="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p>
            <a:pPr indent="0" algn="just" fontAlgn="auto">
              <a:lnSpc>
                <a:spcPct val="150000"/>
              </a:lnSpc>
              <a:buClr>
                <a:srgbClr val="823FFD"/>
              </a:buClr>
              <a:buFont typeface="Wingdings" panose="05000000000000000000" charset="0"/>
              <a:buNone/>
            </a:pPr>
            <a:endParaRPr lang="en-US" altLang="zh-CN" sz="24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p>
            <a:pPr indent="0" algn="just" fontAlgn="auto">
              <a:lnSpc>
                <a:spcPct val="150000"/>
              </a:lnSpc>
              <a:buClr>
                <a:srgbClr val="823FFD"/>
              </a:buClr>
              <a:buFont typeface="Wingdings" panose="05000000000000000000" charset="0"/>
              <a:buNone/>
            </a:pPr>
            <a:r>
              <a:rPr lang="en-US" altLang="zh-CN" sz="2400" dirty="0">
                <a:latin typeface="Arial" panose="020B0604020202020204" pitchFamily="34" charset="0"/>
                <a:ea typeface="Arial" panose="020B0604020202020204" pitchFamily="34" charset="0"/>
                <a:cs typeface="Arial" panose="020B0604020202020204" pitchFamily="34" charset="0"/>
                <a:sym typeface="+mn-ea"/>
              </a:rPr>
              <a:t>A facial recognition system is a technology capable of matching a human face from a digital image or a video frame against a database of </a:t>
            </a:r>
            <a:r>
              <a:rPr lang="en-US" altLang="zh-CN" sz="2400" dirty="0" smtClean="0">
                <a:latin typeface="Arial" panose="020B0604020202020204" pitchFamily="34" charset="0"/>
                <a:ea typeface="Arial" panose="020B0604020202020204" pitchFamily="34" charset="0"/>
                <a:cs typeface="Arial" panose="020B0604020202020204" pitchFamily="34" charset="0"/>
                <a:sym typeface="+mn-ea"/>
              </a:rPr>
              <a:t>faces</a:t>
            </a:r>
            <a:r>
              <a:rPr lang="en-US" altLang="zh-CN" sz="2400" dirty="0">
                <a:latin typeface="Arial" panose="020B0604020202020204" pitchFamily="34" charset="0"/>
                <a:ea typeface="Arial" panose="020B0604020202020204" pitchFamily="34" charset="0"/>
                <a:cs typeface="Arial" panose="020B0604020202020204" pitchFamily="34" charset="0"/>
                <a:sym typeface="+mn-ea"/>
              </a:rPr>
              <a:t>.</a:t>
            </a:r>
            <a:endParaRPr lang="en-US" altLang="zh-CN" sz="2400" dirty="0">
              <a:latin typeface="Arial" panose="020B0604020202020204" pitchFamily="34" charset="0"/>
              <a:ea typeface="Arial" panose="020B0604020202020204" pitchFamily="34" charset="0"/>
              <a:cs typeface="Arial" panose="020B0604020202020204" pitchFamily="34" charset="0"/>
              <a:sym typeface="+mn-ea"/>
            </a:endParaRPr>
          </a:p>
        </p:txBody>
      </p:sp>
      <p:pic>
        <p:nvPicPr>
          <p:cNvPr id="14" name="Picture 13" descr="The-structure-of-a-Blockchain-A-block-is-composed-of-a-header-and-a-body-where-a-header"/>
          <p:cNvPicPr/>
          <p:nvPr/>
        </p:nvPicPr>
        <p:blipFill>
          <a:blip r:embed="rId4"/>
          <a:stretch>
            <a:fillRect/>
          </a:stretch>
        </p:blipFill>
        <p:spPr>
          <a:xfrm>
            <a:off x="8391525" y="1146802"/>
            <a:ext cx="3124388" cy="1804216"/>
          </a:xfrm>
          <a:prstGeom prst="rect">
            <a:avLst/>
          </a:prstGeom>
        </p:spPr>
      </p:pic>
      <p:pic>
        <p:nvPicPr>
          <p:cNvPr id="16" name="Content Placeholder 10"/>
          <p:cNvPicPr>
            <a:picLocks noGrp="1" noChangeAspect="1"/>
          </p:cNvPicPr>
          <p:nvPr>
            <p:ph sz="half" idx="2"/>
          </p:nvPr>
        </p:nvPicPr>
        <p:blipFill>
          <a:blip r:embed="rId5"/>
          <a:stretch>
            <a:fillRect/>
          </a:stretch>
        </p:blipFill>
        <p:spPr>
          <a:xfrm>
            <a:off x="8790305" y="4083625"/>
            <a:ext cx="2621915" cy="1690370"/>
          </a:xfrm>
          <a:prstGeom prst="rect">
            <a:avLst/>
          </a:prstGeom>
        </p:spPr>
      </p:pic>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9000"/>
          </a:blip>
          <a:stretch>
            <a:fillRect/>
          </a:stretch>
        </a:blipFill>
        <a:effectLst/>
      </p:bgPr>
    </p:bg>
    <p:spTree>
      <p:nvGrpSpPr>
        <p:cNvPr id="1" name=""/>
        <p:cNvGrpSpPr/>
        <p:nvPr/>
      </p:nvGrpSpPr>
      <p:grpSpPr>
        <a:xfrm>
          <a:off x="0" y="0"/>
          <a:ext cx="0" cy="0"/>
          <a:chOff x="0" y="0"/>
          <a:chExt cx="0" cy="0"/>
        </a:xfrm>
      </p:grpSpPr>
      <p:sp>
        <p:nvSpPr>
          <p:cNvPr id="12" name="文本框 11"/>
          <p:cNvSpPr txBox="1"/>
          <p:nvPr/>
        </p:nvSpPr>
        <p:spPr>
          <a:xfrm>
            <a:off x="3803015" y="15240"/>
            <a:ext cx="3557270" cy="497205"/>
          </a:xfrm>
          <a:prstGeom prst="rect">
            <a:avLst/>
          </a:prstGeom>
          <a:noFill/>
        </p:spPr>
        <p:txBody>
          <a:bodyPr wrap="square" rtlCol="0">
            <a:spAutoFit/>
          </a:bodyPr>
          <a:lstStyle/>
          <a:p>
            <a:pPr algn="ctr">
              <a:lnSpc>
                <a:spcPct val="110000"/>
              </a:lnSpc>
            </a:pPr>
            <a:r>
              <a:rPr lang="en-US" altLang="zh-CN" sz="2400">
                <a:latin typeface="Arial" panose="020B0604020202020204" pitchFamily="34" charset="0"/>
                <a:ea typeface="Arial" panose="020B0604020202020204" pitchFamily="34" charset="0"/>
                <a:sym typeface="+mn-ea"/>
              </a:rPr>
              <a:t>LITERATURE REVIEW</a:t>
            </a:r>
            <a:endParaRPr lang="en-US" altLang="zh-CN" sz="2400">
              <a:latin typeface="Arial" panose="020B0604020202020204" pitchFamily="34" charset="0"/>
              <a:ea typeface="Arial" panose="020B0604020202020204" pitchFamily="34" charset="0"/>
              <a:sym typeface="+mn-ea"/>
            </a:endParaRPr>
          </a:p>
        </p:txBody>
      </p:sp>
      <p:pic>
        <p:nvPicPr>
          <p:cNvPr id="50" name="图片 49" descr="图片2"/>
          <p:cNvPicPr>
            <a:picLocks noChangeAspect="1"/>
          </p:cNvPicPr>
          <p:nvPr/>
        </p:nvPicPr>
        <p:blipFill>
          <a:blip r:embed="rId2">
            <a:lum bright="24000" contrast="-12000"/>
          </a:blip>
          <a:srcRect t="55237"/>
          <a:stretch>
            <a:fillRect/>
          </a:stretch>
        </p:blipFill>
        <p:spPr>
          <a:xfrm>
            <a:off x="9739630" y="345440"/>
            <a:ext cx="1292860" cy="578485"/>
          </a:xfrm>
          <a:prstGeom prst="rect">
            <a:avLst/>
          </a:prstGeom>
        </p:spPr>
      </p:pic>
      <p:pic>
        <p:nvPicPr>
          <p:cNvPr id="49" name="图片 48" descr="图片1"/>
          <p:cNvPicPr>
            <a:picLocks noChangeAspect="1"/>
          </p:cNvPicPr>
          <p:nvPr/>
        </p:nvPicPr>
        <p:blipFill>
          <a:blip r:embed="rId3">
            <a:lum bright="60000" contrast="-72000"/>
          </a:blip>
          <a:srcRect l="35259" b="51121"/>
          <a:stretch>
            <a:fillRect/>
          </a:stretch>
        </p:blipFill>
        <p:spPr>
          <a:xfrm>
            <a:off x="370840" y="5670550"/>
            <a:ext cx="1152525" cy="839470"/>
          </a:xfrm>
          <a:prstGeom prst="rect">
            <a:avLst/>
          </a:prstGeom>
        </p:spPr>
      </p:pic>
      <p:graphicFrame>
        <p:nvGraphicFramePr>
          <p:cNvPr id="5" name="Content Placeholder 4"/>
          <p:cNvGraphicFramePr>
            <a:graphicFrameLocks noGrp="1"/>
          </p:cNvGraphicFramePr>
          <p:nvPr>
            <p:ph sz="half" idx="1"/>
          </p:nvPr>
        </p:nvGraphicFramePr>
        <p:xfrm>
          <a:off x="371475" y="541020"/>
          <a:ext cx="11695430" cy="5969000"/>
        </p:xfrm>
        <a:graphic>
          <a:graphicData uri="http://schemas.openxmlformats.org/drawingml/2006/table">
            <a:tbl>
              <a:tblPr firstRow="1" bandRow="1">
                <a:tableStyleId>{5940675A-B579-460E-94D1-54222C63F5DA}</a:tableStyleId>
              </a:tblPr>
              <a:tblGrid>
                <a:gridCol w="4420870"/>
                <a:gridCol w="2397125"/>
                <a:gridCol w="4877435"/>
              </a:tblGrid>
              <a:tr h="371178">
                <a:tc>
                  <a:txBody>
                    <a:bodyPr/>
                    <a:lstStyle/>
                    <a:p>
                      <a:pPr indent="0">
                        <a:buNone/>
                      </a:pPr>
                      <a:r>
                        <a:rPr lang="en-US" sz="2000" b="1">
                          <a:latin typeface="Times New Roman Bold" charset="0"/>
                          <a:cs typeface="Times New Roman Bold" charset="0"/>
                        </a:rPr>
                        <a:t>TITLE</a:t>
                      </a:r>
                      <a:endParaRPr lang="en-US" sz="2000" b="1">
                        <a:latin typeface="Times New Roman Bold" charset="0"/>
                        <a:ea typeface="Times New Roman Bold" charset="0"/>
                        <a:cs typeface="Times New Roman Bold"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1">
                          <a:latin typeface="Times New Roman Bold" charset="0"/>
                          <a:cs typeface="Times New Roman Bold" charset="0"/>
                        </a:rPr>
                        <a:t>AUTHOR</a:t>
                      </a:r>
                      <a:endParaRPr lang="en-US" sz="2000" b="1">
                        <a:latin typeface="Times New Roman Bold" charset="0"/>
                        <a:ea typeface="Times New Roman Bold" charset="0"/>
                        <a:cs typeface="Times New Roman Bold"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000" b="1">
                          <a:latin typeface="Times New Roman Bold" charset="0"/>
                          <a:cs typeface="Times New Roman Bold" charset="0"/>
                        </a:rPr>
                        <a:t>METHODS</a:t>
                      </a:r>
                      <a:endParaRPr lang="en-US" sz="2000" b="1">
                        <a:latin typeface="Times New Roman Bold" charset="0"/>
                        <a:ea typeface="Times New Roman Bold" charset="0"/>
                        <a:cs typeface="Times New Roman Bold"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05554">
                <a:tc>
                  <a:txBody>
                    <a:bodyPr/>
                    <a:lstStyle/>
                    <a:p>
                      <a:pPr indent="0">
                        <a:buNone/>
                      </a:pPr>
                      <a:r>
                        <a:rPr lang="en-US" sz="2400" b="0">
                          <a:latin typeface="Times New Roman" panose="02020603050405020304" charset="0"/>
                          <a:cs typeface="Times New Roman" panose="02020603050405020304" charset="0"/>
                        </a:rPr>
                        <a:t>Online Voting: Voting System Using Blockchain</a:t>
                      </a:r>
                      <a:endParaRPr lang="en-US" sz="24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400" b="0">
                          <a:latin typeface="Times New Roman" panose="02020603050405020304" charset="0"/>
                          <a:cs typeface="Times New Roman" panose="02020603050405020304" charset="0"/>
                        </a:rPr>
                        <a:t>Albin benny et al.</a:t>
                      </a:r>
                      <a:endParaRPr lang="en-US" sz="24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400" b="0">
                          <a:latin typeface="Times New Roman" panose="02020603050405020304" charset="0"/>
                          <a:cs typeface="Times New Roman" panose="02020603050405020304" charset="0"/>
                        </a:rPr>
                        <a:t>Cryptographic verification and homomorphic encryption technique.</a:t>
                      </a:r>
                      <a:endParaRPr lang="en-US" sz="24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36239">
                <a:tc>
                  <a:txBody>
                    <a:bodyPr/>
                    <a:lstStyle/>
                    <a:p>
                      <a:pPr indent="0">
                        <a:buNone/>
                      </a:pPr>
                      <a:r>
                        <a:rPr lang="en-US" sz="2400" b="0">
                          <a:latin typeface="Times New Roman" panose="02020603050405020304" charset="0"/>
                          <a:cs typeface="Times New Roman" panose="02020603050405020304" charset="0"/>
                        </a:rPr>
                        <a:t>Blockchain Technology for Electronic Voting</a:t>
                      </a:r>
                      <a:endParaRPr lang="en-US" sz="24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400" b="0">
                          <a:latin typeface="Times New Roman" panose="02020603050405020304" charset="0"/>
                          <a:cs typeface="Times New Roman" panose="02020603050405020304" charset="0"/>
                        </a:rPr>
                        <a:t>Ong Kang Yi, Debashish Das, 2020.</a:t>
                      </a:r>
                      <a:endParaRPr lang="en-US" sz="24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400" b="0">
                          <a:latin typeface="Times New Roman" panose="02020603050405020304" charset="0"/>
                          <a:cs typeface="Times New Roman" panose="02020603050405020304" charset="0"/>
                        </a:rPr>
                        <a:t>Use of Public Permissioned Blockchain and Smart Contracts.</a:t>
                      </a:r>
                      <a:endParaRPr lang="en-US" sz="24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448366">
                <a:tc>
                  <a:txBody>
                    <a:bodyPr/>
                    <a:lstStyle/>
                    <a:p>
                      <a:pPr indent="0">
                        <a:buNone/>
                      </a:pPr>
                      <a:r>
                        <a:rPr lang="en-US" sz="2400" b="0">
                          <a:latin typeface="Times New Roman" panose="02020603050405020304" charset="0"/>
                          <a:cs typeface="Times New Roman" panose="02020603050405020304" charset="0"/>
                        </a:rPr>
                        <a:t>A Study on Decentralized E-Voting System Using Blockchain Technology</a:t>
                      </a:r>
                      <a:endParaRPr lang="en-US" sz="24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400" b="0">
                          <a:latin typeface="Times New Roman" panose="02020603050405020304" charset="0"/>
                          <a:cs typeface="Times New Roman" panose="02020603050405020304" charset="0"/>
                        </a:rPr>
                        <a:t>Harsha V. Patil et al, 2018.</a:t>
                      </a:r>
                      <a:endParaRPr lang="en-US" sz="24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400" b="0">
                          <a:latin typeface="Times New Roman" panose="02020603050405020304" charset="0"/>
                          <a:cs typeface="Times New Roman" panose="02020603050405020304" charset="0"/>
                        </a:rPr>
                        <a:t>Decentralized networks for casting and recording of votes.</a:t>
                      </a:r>
                      <a:endParaRPr lang="en-US" sz="24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07663">
                <a:tc>
                  <a:txBody>
                    <a:bodyPr/>
                    <a:lstStyle/>
                    <a:p>
                      <a:pPr indent="0">
                        <a:buNone/>
                      </a:pPr>
                      <a:r>
                        <a:rPr lang="en-US" sz="2400" b="0" dirty="0">
                          <a:latin typeface="Times New Roman" panose="02020603050405020304" charset="0"/>
                          <a:cs typeface="Times New Roman" panose="02020603050405020304" charset="0"/>
                        </a:rPr>
                        <a:t>Decentralized Electronic Voting System based on </a:t>
                      </a:r>
                      <a:endParaRPr lang="en-US" sz="2400" b="0" dirty="0">
                        <a:latin typeface="Times New Roman" panose="02020603050405020304" charset="0"/>
                        <a:cs typeface="Times New Roman" panose="02020603050405020304" charset="0"/>
                      </a:endParaRPr>
                    </a:p>
                    <a:p>
                      <a:pPr indent="0">
                        <a:buNone/>
                      </a:pPr>
                      <a:r>
                        <a:rPr lang="en-US" sz="2400" b="0" dirty="0" err="1">
                          <a:latin typeface="Times New Roman" panose="02020603050405020304" charset="0"/>
                          <a:cs typeface="Times New Roman" panose="02020603050405020304" charset="0"/>
                        </a:rPr>
                        <a:t>Blockchain</a:t>
                      </a:r>
                      <a:r>
                        <a:rPr lang="en-US" sz="2400" b="0" dirty="0">
                          <a:latin typeface="Times New Roman" panose="02020603050405020304" charset="0"/>
                          <a:cs typeface="Times New Roman" panose="02020603050405020304" charset="0"/>
                        </a:rPr>
                        <a:t> Technology</a:t>
                      </a:r>
                      <a:endParaRPr lang="en-US" sz="2400" b="0" dirty="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400" b="0" dirty="0" err="1">
                          <a:latin typeface="Times New Roman" panose="02020603050405020304" charset="0"/>
                          <a:cs typeface="Times New Roman" panose="02020603050405020304" charset="0"/>
                        </a:rPr>
                        <a:t>Kateryna</a:t>
                      </a:r>
                      <a:r>
                        <a:rPr lang="en-US" sz="2400" b="0" dirty="0">
                          <a:latin typeface="Times New Roman" panose="02020603050405020304" charset="0"/>
                          <a:cs typeface="Times New Roman" panose="02020603050405020304" charset="0"/>
                        </a:rPr>
                        <a:t> </a:t>
                      </a:r>
                      <a:r>
                        <a:rPr lang="en-US" sz="2400" b="0" dirty="0" err="1">
                          <a:latin typeface="Times New Roman" panose="02020603050405020304" charset="0"/>
                          <a:cs typeface="Times New Roman" panose="02020603050405020304" charset="0"/>
                        </a:rPr>
                        <a:t>Isirova</a:t>
                      </a:r>
                      <a:r>
                        <a:rPr lang="en-US" sz="2400" b="0" dirty="0">
                          <a:latin typeface="Times New Roman" panose="02020603050405020304" charset="0"/>
                          <a:cs typeface="Times New Roman" panose="02020603050405020304" charset="0"/>
                        </a:rPr>
                        <a:t> et al, 2020.</a:t>
                      </a:r>
                      <a:endParaRPr lang="en-US" sz="2400" b="0" dirty="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2400" b="0" dirty="0">
                          <a:latin typeface="Times New Roman" panose="02020603050405020304" charset="0"/>
                          <a:cs typeface="Times New Roman" panose="02020603050405020304" charset="0"/>
                        </a:rPr>
                        <a:t>Use of two intersecting </a:t>
                      </a:r>
                      <a:r>
                        <a:rPr lang="en-US" sz="2400" b="0" dirty="0" err="1">
                          <a:latin typeface="Times New Roman" panose="02020603050405020304" charset="0"/>
                          <a:cs typeface="Times New Roman" panose="02020603050405020304" charset="0"/>
                        </a:rPr>
                        <a:t>blockchain</a:t>
                      </a:r>
                      <a:r>
                        <a:rPr lang="en-US" sz="2400" b="0" dirty="0">
                          <a:latin typeface="Times New Roman" panose="02020603050405020304" charset="0"/>
                          <a:cs typeface="Times New Roman" panose="02020603050405020304" charset="0"/>
                        </a:rPr>
                        <a:t> networks for voters identification and vote casting and results.</a:t>
                      </a:r>
                      <a:endParaRPr lang="en-US" sz="2400" b="0" dirty="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lgn="ctr">
                      <a:solidFill>
                        <a:srgbClr val="080000"/>
                      </a:solidFill>
                      <a:prstDash val="solid"/>
                      <a:roun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4" name="圆角矩形 3"/>
          <p:cNvSpPr/>
          <p:nvPr/>
        </p:nvSpPr>
        <p:spPr>
          <a:xfrm>
            <a:off x="370840" y="34290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t>
            </a:r>
            <a:endParaRPr lang="en-US" altLang="zh-CN"/>
          </a:p>
        </p:txBody>
      </p:sp>
      <p:grpSp>
        <p:nvGrpSpPr>
          <p:cNvPr id="13" name="组合 12"/>
          <p:cNvGrpSpPr/>
          <p:nvPr/>
        </p:nvGrpSpPr>
        <p:grpSpPr>
          <a:xfrm>
            <a:off x="3996690" y="651510"/>
            <a:ext cx="4685328" cy="831834"/>
            <a:chOff x="7489" y="855"/>
            <a:chExt cx="5464" cy="707"/>
          </a:xfrm>
        </p:grpSpPr>
        <p:sp>
          <p:nvSpPr>
            <p:cNvPr id="12" name="文本框 11"/>
            <p:cNvSpPr txBox="1"/>
            <p:nvPr/>
          </p:nvSpPr>
          <p:spPr>
            <a:xfrm>
              <a:off x="7489" y="855"/>
              <a:ext cx="5464" cy="423"/>
            </a:xfrm>
            <a:prstGeom prst="rect">
              <a:avLst/>
            </a:prstGeom>
            <a:noFill/>
          </p:spPr>
          <p:txBody>
            <a:bodyPr wrap="square" rtlCol="0">
              <a:spAutoFit/>
            </a:bodyPr>
            <a:lstStyle/>
            <a:p>
              <a:pPr algn="ctr">
                <a:lnSpc>
                  <a:spcPct val="110000"/>
                </a:lnSpc>
              </a:pPr>
              <a:r>
                <a:rPr lang="en-US" altLang="zh-CN" sz="2400">
                  <a:latin typeface="Arial" panose="020B0604020202020204" pitchFamily="34" charset="0"/>
                  <a:ea typeface="Arial" panose="020B0604020202020204" pitchFamily="34" charset="0"/>
                  <a:sym typeface="+mn-ea"/>
                </a:rPr>
                <a:t>PROBLEM STATEMENT</a:t>
              </a:r>
              <a:endParaRPr lang="en-US" altLang="zh-CN" sz="2400">
                <a:latin typeface="Arial" panose="020B0604020202020204" pitchFamily="34" charset="0"/>
                <a:ea typeface="Arial" panose="020B0604020202020204" pitchFamily="34" charset="0"/>
                <a:sym typeface="+mn-ea"/>
              </a:endParaRPr>
            </a:p>
          </p:txBody>
        </p:sp>
        <p:sp>
          <p:nvSpPr>
            <p:cNvPr id="37" name="圆角矩形 36"/>
            <p:cNvSpPr/>
            <p:nvPr/>
          </p:nvSpPr>
          <p:spPr>
            <a:xfrm>
              <a:off x="7489" y="874"/>
              <a:ext cx="5279" cy="688"/>
            </a:xfrm>
            <a:prstGeom prst="roundRect">
              <a:avLst/>
            </a:prstGeom>
            <a:noFill/>
            <a:ln w="12700">
              <a:gradFill>
                <a:gsLst>
                  <a:gs pos="0">
                    <a:srgbClr val="C19AFD">
                      <a:alpha val="100000"/>
                      <a:lumMod val="94000"/>
                    </a:srgbClr>
                  </a:gs>
                  <a:gs pos="100000">
                    <a:srgbClr val="645BE6"/>
                  </a:gs>
                </a:gsLst>
                <a:lin ang="378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0" name="图片 49" descr="图片2"/>
          <p:cNvPicPr>
            <a:picLocks noChangeAspect="1"/>
          </p:cNvPicPr>
          <p:nvPr/>
        </p:nvPicPr>
        <p:blipFill>
          <a:blip r:embed="rId2">
            <a:lum bright="24000" contrast="-12000"/>
          </a:blip>
          <a:srcRect t="55237"/>
          <a:stretch>
            <a:fillRect/>
          </a:stretch>
        </p:blipFill>
        <p:spPr>
          <a:xfrm>
            <a:off x="9739630" y="345440"/>
            <a:ext cx="1292860" cy="578485"/>
          </a:xfrm>
          <a:prstGeom prst="rect">
            <a:avLst/>
          </a:prstGeom>
        </p:spPr>
      </p:pic>
      <p:pic>
        <p:nvPicPr>
          <p:cNvPr id="49" name="图片 48" descr="图片1"/>
          <p:cNvPicPr>
            <a:picLocks noChangeAspect="1"/>
          </p:cNvPicPr>
          <p:nvPr/>
        </p:nvPicPr>
        <p:blipFill>
          <a:blip r:embed="rId3">
            <a:lum bright="60000" contrast="-72000"/>
          </a:blip>
          <a:srcRect l="35259" b="51121"/>
          <a:stretch>
            <a:fillRect/>
          </a:stretch>
        </p:blipFill>
        <p:spPr>
          <a:xfrm>
            <a:off x="370840" y="5670550"/>
            <a:ext cx="1152525" cy="839470"/>
          </a:xfrm>
          <a:prstGeom prst="rect">
            <a:avLst/>
          </a:prstGeom>
        </p:spPr>
      </p:pic>
      <p:sp>
        <p:nvSpPr>
          <p:cNvPr id="2" name="文本框 1"/>
          <p:cNvSpPr txBox="1"/>
          <p:nvPr/>
        </p:nvSpPr>
        <p:spPr>
          <a:xfrm>
            <a:off x="2705417" y="2259987"/>
            <a:ext cx="7034213" cy="2274662"/>
          </a:xfrm>
          <a:prstGeom prst="rect">
            <a:avLst/>
          </a:prstGeom>
          <a:noFill/>
        </p:spPr>
        <p:txBody>
          <a:bodyPr wrap="square" rtlCol="0" anchor="t">
            <a:spAutoFit/>
          </a:bodyPr>
          <a:lstStyle/>
          <a:p>
            <a:pPr indent="0" algn="just" fontAlgn="auto">
              <a:lnSpc>
                <a:spcPct val="130000"/>
              </a:lnSpc>
              <a:buClr>
                <a:srgbClr val="823FFD"/>
              </a:buClr>
              <a:buNone/>
            </a:pPr>
            <a:r>
              <a:rPr lang="en-US" altLang="zh-CN" sz="28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T</a:t>
            </a:r>
            <a:r>
              <a:rPr lang="zh-CN" sz="2800" dirty="0" smtClean="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h</a:t>
            </a:r>
            <a:r>
              <a:rPr lang="en-US" altLang="zh-CN" sz="2800" dirty="0" smtClean="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e existing system</a:t>
            </a:r>
            <a:r>
              <a:rPr lang="zh-CN" sz="2800" dirty="0" smtClean="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 </a:t>
            </a:r>
            <a:r>
              <a:rPr lang="zh-CN" sz="28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of voting is </a:t>
            </a:r>
            <a:r>
              <a:rPr lang="en-US" altLang="zh-CN" sz="2800" dirty="0" smtClean="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faced with the problem of impersonation as long as a voter has the log in details of another voter.</a:t>
            </a:r>
            <a:endParaRPr lang="en-US" altLang="zh-CN" sz="2800" dirty="0" smtClean="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a:p>
            <a:pPr indent="0" algn="just" fontAlgn="auto">
              <a:lnSpc>
                <a:spcPct val="130000"/>
              </a:lnSpc>
              <a:buClr>
                <a:srgbClr val="823FFD"/>
              </a:buClr>
              <a:buNone/>
            </a:pPr>
            <a:endParaRPr lang="zh-CN" altLang="zh-CN" sz="28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332" y="4710545"/>
            <a:ext cx="2632788" cy="166898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4" name="圆角矩形 3"/>
          <p:cNvSpPr/>
          <p:nvPr/>
        </p:nvSpPr>
        <p:spPr>
          <a:xfrm>
            <a:off x="375920" y="342900"/>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791845" y="2281555"/>
            <a:ext cx="9613084" cy="2330450"/>
            <a:chOff x="1247" y="3593"/>
            <a:chExt cx="9606" cy="3670"/>
          </a:xfrm>
        </p:grpSpPr>
        <p:sp>
          <p:nvSpPr>
            <p:cNvPr id="3" name="文本框 2"/>
            <p:cNvSpPr txBox="1"/>
            <p:nvPr/>
          </p:nvSpPr>
          <p:spPr>
            <a:xfrm>
              <a:off x="4102" y="3593"/>
              <a:ext cx="6751" cy="3670"/>
            </a:xfrm>
            <a:prstGeom prst="rect">
              <a:avLst/>
            </a:prstGeom>
            <a:noFill/>
          </p:spPr>
          <p:txBody>
            <a:bodyPr wrap="square" rtlCol="0" anchor="t">
              <a:spAutoFit/>
            </a:bodyPr>
            <a:lstStyle/>
            <a:p>
              <a:pPr indent="0" algn="just" fontAlgn="auto">
                <a:lnSpc>
                  <a:spcPct val="130000"/>
                </a:lnSpc>
                <a:buFont typeface="Arial" panose="020B0604020202020204" pitchFamily="34" charset="0"/>
                <a:buNone/>
              </a:pPr>
              <a:r>
                <a:rPr lang="zh-CN" sz="2800" dirty="0">
                  <a:latin typeface="Arial" panose="020B0604020202020204" pitchFamily="34" charset="0"/>
                  <a:ea typeface="Arial" panose="020B0604020202020204" pitchFamily="34" charset="0"/>
                  <a:cs typeface="Arial" panose="020B0604020202020204" pitchFamily="34" charset="0"/>
                  <a:sym typeface="+mn-ea"/>
                </a:rPr>
                <a:t>The aim of this project is to </a:t>
              </a:r>
              <a:r>
                <a:rPr lang="en-US" altLang="zh-CN" sz="2800" dirty="0">
                  <a:latin typeface="Arial" panose="020B0604020202020204" pitchFamily="34" charset="0"/>
                  <a:ea typeface="Arial" panose="020B0604020202020204" pitchFamily="34" charset="0"/>
                  <a:cs typeface="Arial" panose="020B0604020202020204" pitchFamily="34" charset="0"/>
                  <a:sym typeface="+mn-ea"/>
                </a:rPr>
                <a:t> design an </a:t>
              </a:r>
              <a:r>
                <a:rPr lang="zh-CN" sz="2800" dirty="0">
                  <a:latin typeface="Arial" panose="020B0604020202020204" pitchFamily="34" charset="0"/>
                  <a:ea typeface="Arial" panose="020B0604020202020204" pitchFamily="34" charset="0"/>
                  <a:cs typeface="Arial" panose="020B0604020202020204" pitchFamily="34" charset="0"/>
                  <a:sym typeface="+mn-ea"/>
                </a:rPr>
                <a:t>electronic voting system using Blockchain technology for voting activities and facial recognition</a:t>
              </a:r>
              <a:r>
                <a:rPr lang="en-US" altLang="zh-CN" sz="2800" dirty="0">
                  <a:latin typeface="Arial" panose="020B0604020202020204" pitchFamily="34" charset="0"/>
                  <a:ea typeface="Arial" panose="020B0604020202020204" pitchFamily="34" charset="0"/>
                  <a:cs typeface="Arial" panose="020B0604020202020204" pitchFamily="34" charset="0"/>
                  <a:sym typeface="+mn-ea"/>
                </a:rPr>
                <a:t> </a:t>
              </a:r>
              <a:r>
                <a:rPr lang="en-US" altLang="zh-CN" sz="2800" dirty="0" smtClean="0">
                  <a:latin typeface="Arial" panose="020B0604020202020204" pitchFamily="34" charset="0"/>
                  <a:ea typeface="Arial" panose="020B0604020202020204" pitchFamily="34" charset="0"/>
                  <a:cs typeface="Arial" panose="020B0604020202020204" pitchFamily="34" charset="0"/>
                  <a:sym typeface="+mn-ea"/>
                </a:rPr>
                <a:t>for authentication</a:t>
              </a:r>
              <a:r>
                <a:rPr lang="zh-CN" sz="2800" dirty="0" smtClean="0">
                  <a:latin typeface="Arial" panose="020B0604020202020204" pitchFamily="34" charset="0"/>
                  <a:ea typeface="Arial" panose="020B0604020202020204" pitchFamily="34" charset="0"/>
                  <a:cs typeface="Arial" panose="020B0604020202020204" pitchFamily="34" charset="0"/>
                  <a:sym typeface="+mn-ea"/>
                </a:rPr>
                <a:t>.</a:t>
              </a:r>
              <a:endParaRPr lang="zh-CN" sz="2800" dirty="0">
                <a:latin typeface="Arial" panose="020B0604020202020204" pitchFamily="34" charset="0"/>
                <a:ea typeface="Arial" panose="020B0604020202020204" pitchFamily="34" charset="0"/>
                <a:cs typeface="Arial" panose="020B0604020202020204" pitchFamily="34" charset="0"/>
                <a:sym typeface="+mn-ea"/>
              </a:endParaRPr>
            </a:p>
          </p:txBody>
        </p:sp>
        <p:sp>
          <p:nvSpPr>
            <p:cNvPr id="5" name="文本框 4"/>
            <p:cNvSpPr txBox="1"/>
            <p:nvPr/>
          </p:nvSpPr>
          <p:spPr>
            <a:xfrm>
              <a:off x="1247" y="5968"/>
              <a:ext cx="488" cy="725"/>
            </a:xfrm>
            <a:prstGeom prst="rect">
              <a:avLst/>
            </a:prstGeom>
            <a:noFill/>
          </p:spPr>
          <p:txBody>
            <a:bodyPr wrap="square" rtlCol="0">
              <a:spAutoFit/>
            </a:bodyPr>
            <a:lstStyle/>
            <a:p>
              <a:endParaRPr lang="en-US" altLang="zh-CN" sz="2400" b="1">
                <a:gradFill>
                  <a:gsLst>
                    <a:gs pos="0">
                      <a:srgbClr val="4139E1">
                        <a:alpha val="75000"/>
                      </a:srgbClr>
                    </a:gs>
                    <a:gs pos="100000">
                      <a:srgbClr val="823FFD">
                        <a:alpha val="47000"/>
                      </a:srgbClr>
                    </a:gs>
                  </a:gsLst>
                  <a:lin ang="5400000" scaled="0"/>
                </a:gradFill>
                <a:latin typeface="Arial" panose="020B0604020202020204" pitchFamily="34" charset="0"/>
                <a:cs typeface="Arial" panose="020B0604020202020204" pitchFamily="34" charset="0"/>
              </a:endParaRPr>
            </a:p>
          </p:txBody>
        </p:sp>
      </p:grpSp>
      <p:pic>
        <p:nvPicPr>
          <p:cNvPr id="44" name="图片 43" descr="图片2"/>
          <p:cNvPicPr>
            <a:picLocks noChangeAspect="1"/>
          </p:cNvPicPr>
          <p:nvPr/>
        </p:nvPicPr>
        <p:blipFill>
          <a:blip r:embed="rId2">
            <a:lum bright="24000" contrast="-12000"/>
          </a:blip>
          <a:srcRect t="55237"/>
          <a:stretch>
            <a:fillRect/>
          </a:stretch>
        </p:blipFill>
        <p:spPr>
          <a:xfrm>
            <a:off x="9739630" y="345440"/>
            <a:ext cx="1292860" cy="578485"/>
          </a:xfrm>
          <a:prstGeom prst="rect">
            <a:avLst/>
          </a:prstGeom>
        </p:spPr>
      </p:pic>
      <p:pic>
        <p:nvPicPr>
          <p:cNvPr id="49" name="图片 48" descr="图片1"/>
          <p:cNvPicPr>
            <a:picLocks noChangeAspect="1"/>
          </p:cNvPicPr>
          <p:nvPr/>
        </p:nvPicPr>
        <p:blipFill>
          <a:blip r:embed="rId3">
            <a:lum bright="60000" contrast="-72000"/>
          </a:blip>
          <a:srcRect l="35259" b="51121"/>
          <a:stretch>
            <a:fillRect/>
          </a:stretch>
        </p:blipFill>
        <p:spPr>
          <a:xfrm>
            <a:off x="370840" y="5384800"/>
            <a:ext cx="1545590" cy="1125220"/>
          </a:xfrm>
          <a:prstGeom prst="rect">
            <a:avLst/>
          </a:prstGeom>
        </p:spPr>
      </p:pic>
      <p:sp>
        <p:nvSpPr>
          <p:cNvPr id="17" name="文本框 11"/>
          <p:cNvSpPr txBox="1"/>
          <p:nvPr/>
        </p:nvSpPr>
        <p:spPr>
          <a:xfrm>
            <a:off x="791814" y="924159"/>
            <a:ext cx="3473450" cy="768350"/>
          </a:xfrm>
          <a:prstGeom prst="rect">
            <a:avLst/>
          </a:prstGeom>
          <a:noFill/>
        </p:spPr>
        <p:txBody>
          <a:bodyPr wrap="square" rtlCol="0">
            <a:spAutoFit/>
          </a:bodyPr>
          <a:lstStyle/>
          <a:p>
            <a:pPr algn="ctr"/>
            <a:r>
              <a:rPr lang="en-US" altLang="zh-CN" sz="4400">
                <a:latin typeface="Arial" panose="020B0604020202020204" pitchFamily="34" charset="0"/>
                <a:ea typeface="Arial" panose="020B0604020202020204" pitchFamily="34" charset="0"/>
                <a:sym typeface="+mn-ea"/>
              </a:rPr>
              <a:t>AIM</a:t>
            </a:r>
            <a:endParaRPr lang="en-US" altLang="zh-CN" sz="4400">
              <a:latin typeface="Arial" panose="020B0604020202020204" pitchFamily="34" charset="0"/>
              <a:ea typeface="Arial" panose="020B0604020202020204" pitchFamily="34" charset="0"/>
              <a:sym typeface="+mn-ea"/>
            </a:endParaRPr>
          </a:p>
        </p:txBody>
      </p:sp>
      <p:pic>
        <p:nvPicPr>
          <p:cNvPr id="6" name="Content Placeholder 5"/>
          <p:cNvPicPr>
            <a:picLocks noGrp="1" noChangeAspect="1"/>
          </p:cNvPicPr>
          <p:nvPr>
            <p:ph idx="1"/>
          </p:nvPr>
        </p:nvPicPr>
        <p:blipFill>
          <a:blip r:embed="rId4"/>
          <a:stretch>
            <a:fillRect/>
          </a:stretch>
        </p:blipFill>
        <p:spPr>
          <a:xfrm>
            <a:off x="487045" y="2614295"/>
            <a:ext cx="2466975" cy="184785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Scale>
                                      <p:cBhvr>
                                        <p:cTn id="7"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6"/>
                                        </p:tgtEl>
                                        <p:attrNameLst>
                                          <p:attrName>ppt_x</p:attrName>
                                          <p:attrName>ppt_y</p:attrName>
                                        </p:attrNameLst>
                                      </p:cBhvr>
                                    </p:animMotion>
                                    <p:animEffect transition="in" filter="fade">
                                      <p:cBhvr>
                                        <p:cTn id="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endParaRPr lang="en-US"/>
          </a:p>
        </p:txBody>
      </p:sp>
      <p:sp>
        <p:nvSpPr>
          <p:cNvPr id="4" name="圆角矩形 3"/>
          <p:cNvSpPr/>
          <p:nvPr/>
        </p:nvSpPr>
        <p:spPr>
          <a:xfrm>
            <a:off x="518160" y="171450"/>
            <a:ext cx="11440160" cy="6167120"/>
          </a:xfrm>
          <a:prstGeom prst="roundRect">
            <a:avLst>
              <a:gd name="adj" fmla="val 4973"/>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nvGrpSpPr>
          <p:cNvPr id="13" name="组合 12"/>
          <p:cNvGrpSpPr/>
          <p:nvPr/>
        </p:nvGrpSpPr>
        <p:grpSpPr>
          <a:xfrm>
            <a:off x="4505378" y="365686"/>
            <a:ext cx="3022501" cy="558710"/>
            <a:chOff x="7121" y="612"/>
            <a:chExt cx="4458" cy="475"/>
          </a:xfrm>
        </p:grpSpPr>
        <p:sp>
          <p:nvSpPr>
            <p:cNvPr id="12" name="文本框 11"/>
            <p:cNvSpPr txBox="1"/>
            <p:nvPr/>
          </p:nvSpPr>
          <p:spPr>
            <a:xfrm>
              <a:off x="7121" y="612"/>
              <a:ext cx="4223" cy="423"/>
            </a:xfrm>
            <a:prstGeom prst="rect">
              <a:avLst/>
            </a:prstGeom>
            <a:noFill/>
          </p:spPr>
          <p:txBody>
            <a:bodyPr wrap="square" rtlCol="0">
              <a:spAutoFit/>
            </a:bodyPr>
            <a:lstStyle/>
            <a:p>
              <a:pPr algn="ctr">
                <a:lnSpc>
                  <a:spcPct val="110000"/>
                </a:lnSpc>
              </a:pPr>
              <a:r>
                <a:rPr lang="en-US" altLang="zh-CN" sz="2400">
                  <a:latin typeface="Arial" panose="020B0604020202020204" pitchFamily="34" charset="0"/>
                  <a:ea typeface="Arial" panose="020B0604020202020204" pitchFamily="34" charset="0"/>
                  <a:sym typeface="+mn-ea"/>
                </a:rPr>
                <a:t>OBJECTIVES</a:t>
              </a:r>
              <a:endParaRPr lang="en-US" altLang="zh-CN" sz="2400">
                <a:latin typeface="Arial" panose="020B0604020202020204" pitchFamily="34" charset="0"/>
                <a:ea typeface="Arial" panose="020B0604020202020204" pitchFamily="34" charset="0"/>
                <a:sym typeface="+mn-ea"/>
              </a:endParaRPr>
            </a:p>
          </p:txBody>
        </p:sp>
        <p:sp>
          <p:nvSpPr>
            <p:cNvPr id="37" name="圆角矩形 36"/>
            <p:cNvSpPr/>
            <p:nvPr/>
          </p:nvSpPr>
          <p:spPr>
            <a:xfrm>
              <a:off x="7417" y="612"/>
              <a:ext cx="4162" cy="475"/>
            </a:xfrm>
            <a:prstGeom prst="roundRect">
              <a:avLst/>
            </a:prstGeom>
            <a:noFill/>
            <a:ln w="12700">
              <a:gradFill>
                <a:gsLst>
                  <a:gs pos="0">
                    <a:srgbClr val="C19AFD">
                      <a:alpha val="100000"/>
                      <a:lumMod val="94000"/>
                    </a:srgbClr>
                  </a:gs>
                  <a:gs pos="100000">
                    <a:srgbClr val="645BE6"/>
                  </a:gs>
                </a:gsLst>
                <a:lin ang="378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0" name="图片 49" descr="图片2"/>
          <p:cNvPicPr>
            <a:picLocks noChangeAspect="1"/>
          </p:cNvPicPr>
          <p:nvPr/>
        </p:nvPicPr>
        <p:blipFill>
          <a:blip r:embed="rId2">
            <a:lum bright="24000" contrast="-12000"/>
          </a:blip>
          <a:srcRect t="55237"/>
          <a:stretch>
            <a:fillRect/>
          </a:stretch>
        </p:blipFill>
        <p:spPr>
          <a:xfrm>
            <a:off x="9739630" y="345440"/>
            <a:ext cx="1292860" cy="578485"/>
          </a:xfrm>
          <a:prstGeom prst="rect">
            <a:avLst/>
          </a:prstGeom>
        </p:spPr>
      </p:pic>
      <p:pic>
        <p:nvPicPr>
          <p:cNvPr id="49" name="图片 48" descr="图片1"/>
          <p:cNvPicPr>
            <a:picLocks noChangeAspect="1"/>
          </p:cNvPicPr>
          <p:nvPr/>
        </p:nvPicPr>
        <p:blipFill>
          <a:blip r:embed="rId3">
            <a:lum bright="60000" contrast="-72000"/>
          </a:blip>
          <a:srcRect l="35259" b="51121"/>
          <a:stretch>
            <a:fillRect/>
          </a:stretch>
        </p:blipFill>
        <p:spPr>
          <a:xfrm>
            <a:off x="370840" y="5670550"/>
            <a:ext cx="1152525" cy="839470"/>
          </a:xfrm>
          <a:prstGeom prst="rect">
            <a:avLst/>
          </a:prstGeom>
        </p:spPr>
      </p:pic>
      <p:sp>
        <p:nvSpPr>
          <p:cNvPr id="7" name="Content Placeholder 6"/>
          <p:cNvSpPr>
            <a:spLocks noGrp="1"/>
          </p:cNvSpPr>
          <p:nvPr>
            <p:ph sz="half" idx="1"/>
          </p:nvPr>
        </p:nvSpPr>
        <p:spPr>
          <a:xfrm>
            <a:off x="838200" y="1075690"/>
            <a:ext cx="8174355" cy="4872355"/>
          </a:xfrm>
        </p:spPr>
        <p:txBody>
          <a:bodyPr>
            <a:noAutofit/>
          </a:bodyPr>
          <a:lstStyle/>
          <a:p>
            <a:pPr marL="457200" indent="-457200" algn="just">
              <a:lnSpc>
                <a:spcPct val="100000"/>
              </a:lnSpc>
              <a:buFont typeface="+mj-lt"/>
              <a:buAutoNum type="arabicPeriod"/>
            </a:pPr>
            <a:r>
              <a:rPr lang="en-US" sz="2400" dirty="0">
                <a:latin typeface="Arial" panose="020B0604020202020204" pitchFamily="34" charset="0"/>
                <a:cs typeface="Arial" panose="020B0604020202020204" pitchFamily="34" charset="0"/>
              </a:rPr>
              <a:t>To create a smart contract that is deployed on the </a:t>
            </a:r>
            <a:r>
              <a:rPr lang="en-US" sz="2400" dirty="0" err="1">
                <a:latin typeface="Arial" panose="020B0604020202020204" pitchFamily="34" charset="0"/>
                <a:cs typeface="Arial" panose="020B0604020202020204" pitchFamily="34" charset="0"/>
              </a:rPr>
              <a:t>ethereum</a:t>
            </a:r>
            <a:r>
              <a:rPr lang="en-US" sz="2400" dirty="0">
                <a:latin typeface="Arial" panose="020B0604020202020204" pitchFamily="34" charset="0"/>
                <a:cs typeface="Arial" panose="020B0604020202020204" pitchFamily="34" charset="0"/>
              </a:rPr>
              <a:t> network</a:t>
            </a:r>
            <a:r>
              <a:rPr lang="en-US" sz="2400" dirty="0" smtClean="0">
                <a:latin typeface="Arial" panose="020B0604020202020204" pitchFamily="34" charset="0"/>
                <a:cs typeface="Arial" panose="020B0604020202020204" pitchFamily="34" charset="0"/>
              </a:rPr>
              <a:t>.</a:t>
            </a:r>
            <a:endParaRPr lang="en-US" sz="2400" dirty="0" smtClean="0">
              <a:latin typeface="Arial" panose="020B0604020202020204" pitchFamily="34" charset="0"/>
              <a:cs typeface="Arial" panose="020B0604020202020204" pitchFamily="34" charset="0"/>
            </a:endParaRPr>
          </a:p>
          <a:p>
            <a:pPr marL="457200" indent="-457200" algn="just">
              <a:lnSpc>
                <a:spcPct val="100000"/>
              </a:lnSpc>
              <a:buFont typeface="+mj-lt"/>
              <a:buAutoNum type="arabicPeriod"/>
            </a:pPr>
            <a:endParaRPr lang="en-US" sz="2400" dirty="0" smtClean="0">
              <a:latin typeface="Arial" panose="020B0604020202020204" pitchFamily="34" charset="0"/>
              <a:cs typeface="Arial" panose="020B0604020202020204" pitchFamily="34" charset="0"/>
              <a:sym typeface="+mn-ea"/>
            </a:endParaRPr>
          </a:p>
          <a:p>
            <a:pPr marL="457200" indent="-457200" algn="just">
              <a:lnSpc>
                <a:spcPct val="100000"/>
              </a:lnSpc>
              <a:buFont typeface="+mj-lt"/>
              <a:buAutoNum type="arabicPeriod"/>
            </a:pPr>
            <a:r>
              <a:rPr lang="en-US" sz="2400" dirty="0">
                <a:latin typeface="Arial" panose="020B0604020202020204" pitchFamily="34" charset="0"/>
                <a:cs typeface="Arial" panose="020B0604020202020204" pitchFamily="34" charset="0"/>
                <a:sym typeface="+mn-ea"/>
              </a:rPr>
              <a:t>To develop a front-end application that allows user voter votes over the internet</a:t>
            </a:r>
            <a:endParaRPr lang="en-US" sz="2400" dirty="0">
              <a:latin typeface="Arial" panose="020B0604020202020204" pitchFamily="34" charset="0"/>
              <a:cs typeface="Arial" panose="020B0604020202020204" pitchFamily="34" charset="0"/>
            </a:endParaRPr>
          </a:p>
          <a:p>
            <a:pPr marL="457200" indent="-457200" algn="just">
              <a:lnSpc>
                <a:spcPct val="100000"/>
              </a:lnSpc>
              <a:buFont typeface="+mj-lt"/>
              <a:buAutoNum type="arabicPeriod"/>
            </a:pPr>
            <a:endParaRPr lang="en-US" sz="2400" dirty="0">
              <a:latin typeface="Arial" panose="020B0604020202020204" pitchFamily="34" charset="0"/>
              <a:cs typeface="Arial" panose="020B0604020202020204" pitchFamily="34" charset="0"/>
            </a:endParaRPr>
          </a:p>
          <a:p>
            <a:pPr marL="457200" indent="-457200" algn="just">
              <a:lnSpc>
                <a:spcPct val="100000"/>
              </a:lnSpc>
              <a:buFont typeface="+mj-lt"/>
              <a:buAutoNum type="arabicPeriod"/>
            </a:pPr>
            <a:r>
              <a:rPr lang="en-US" sz="2400" dirty="0">
                <a:latin typeface="Arial" panose="020B0604020202020204" pitchFamily="34" charset="0"/>
                <a:cs typeface="Arial" panose="020B0604020202020204" pitchFamily="34" charset="0"/>
              </a:rPr>
              <a:t>To integrate a facial recognition software for </a:t>
            </a:r>
            <a:r>
              <a:rPr lang="en-US" sz="2400" dirty="0" smtClean="0">
                <a:latin typeface="Arial" panose="020B0604020202020204" pitchFamily="34" charset="0"/>
                <a:cs typeface="Arial" panose="020B0604020202020204" pitchFamily="34" charset="0"/>
              </a:rPr>
              <a:t>authentication</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457200" indent="-457200" algn="just">
              <a:lnSpc>
                <a:spcPct val="100000"/>
              </a:lnSpc>
              <a:buFont typeface="+mj-lt"/>
              <a:buAutoNum type="arabicPeriod"/>
            </a:pPr>
            <a:endParaRPr lang="en-US" sz="2400" dirty="0">
              <a:latin typeface="Arial" panose="020B0604020202020204" pitchFamily="34" charset="0"/>
              <a:cs typeface="Arial" panose="020B0604020202020204" pitchFamily="34" charset="0"/>
            </a:endParaRPr>
          </a:p>
          <a:p>
            <a:pPr marL="0" indent="0" algn="just">
              <a:lnSpc>
                <a:spcPct val="100000"/>
              </a:lnSpc>
              <a:buFont typeface="+mj-lt"/>
              <a:buNone/>
            </a:pPr>
            <a:r>
              <a:rPr lang="en-US" sz="2400" dirty="0">
                <a:latin typeface="Arial" panose="020B0604020202020204" pitchFamily="34" charset="0"/>
                <a:cs typeface="Arial" panose="020B0604020202020204" pitchFamily="34" charset="0"/>
                <a:sym typeface="+mn-ea"/>
              </a:rPr>
              <a:t>.</a:t>
            </a:r>
            <a:endParaRPr lang="en-US" sz="2400" dirty="0">
              <a:latin typeface="Arial" panose="020B0604020202020204" pitchFamily="34" charset="0"/>
              <a:cs typeface="Arial" panose="020B0604020202020204" pitchFamily="34" charset="0"/>
              <a:sym typeface="+mn-ea"/>
            </a:endParaRPr>
          </a:p>
        </p:txBody>
      </p:sp>
      <p:pic>
        <p:nvPicPr>
          <p:cNvPr id="11" name="Content Placeholder 10"/>
          <p:cNvPicPr>
            <a:picLocks noGrp="1" noChangeAspect="1"/>
          </p:cNvPicPr>
          <p:nvPr>
            <p:ph sz="half" idx="2"/>
          </p:nvPr>
        </p:nvPicPr>
        <p:blipFill>
          <a:blip r:embed="rId4"/>
          <a:stretch>
            <a:fillRect/>
          </a:stretch>
        </p:blipFill>
        <p:spPr>
          <a:xfrm>
            <a:off x="9193530" y="1075690"/>
            <a:ext cx="2621915" cy="1690370"/>
          </a:xfrm>
          <a:prstGeom prst="rect">
            <a:avLst/>
          </a:prstGeom>
        </p:spPr>
      </p:pic>
      <p:pic>
        <p:nvPicPr>
          <p:cNvPr id="15" name="Picture 14"/>
          <p:cNvPicPr>
            <a:picLocks noChangeAspect="1"/>
          </p:cNvPicPr>
          <p:nvPr/>
        </p:nvPicPr>
        <p:blipFill>
          <a:blip r:embed="rId5"/>
          <a:stretch>
            <a:fillRect/>
          </a:stretch>
        </p:blipFill>
        <p:spPr>
          <a:xfrm>
            <a:off x="9192895" y="3722370"/>
            <a:ext cx="2385695" cy="153606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4" name="圆角矩形 3"/>
          <p:cNvSpPr/>
          <p:nvPr/>
        </p:nvSpPr>
        <p:spPr>
          <a:xfrm>
            <a:off x="332625" y="301927"/>
            <a:ext cx="11440160" cy="6167120"/>
          </a:xfrm>
          <a:prstGeom prst="roundRect">
            <a:avLst>
              <a:gd name="adj" fmla="val 49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172415" y="412367"/>
            <a:ext cx="5346718" cy="656338"/>
            <a:chOff x="5459" y="652"/>
            <a:chExt cx="5817" cy="558"/>
          </a:xfrm>
        </p:grpSpPr>
        <p:sp>
          <p:nvSpPr>
            <p:cNvPr id="12" name="文本框 11"/>
            <p:cNvSpPr txBox="1"/>
            <p:nvPr/>
          </p:nvSpPr>
          <p:spPr>
            <a:xfrm>
              <a:off x="5459" y="652"/>
              <a:ext cx="5817" cy="424"/>
            </a:xfrm>
            <a:prstGeom prst="rect">
              <a:avLst/>
            </a:prstGeom>
            <a:noFill/>
          </p:spPr>
          <p:txBody>
            <a:bodyPr wrap="square" rtlCol="0">
              <a:spAutoFit/>
            </a:bodyPr>
            <a:lstStyle/>
            <a:p>
              <a:pPr algn="ctr">
                <a:lnSpc>
                  <a:spcPct val="110000"/>
                </a:lnSpc>
              </a:pPr>
              <a:r>
                <a:rPr lang="en-US" altLang="zh-CN" sz="2400" dirty="0">
                  <a:latin typeface="Arial" panose="020B0604020202020204" pitchFamily="34" charset="0"/>
                  <a:ea typeface="Arial" panose="020B0604020202020204" pitchFamily="34" charset="0"/>
                  <a:sym typeface="+mn-ea"/>
                </a:rPr>
                <a:t>PROPOSED METHODOLOGY</a:t>
              </a:r>
              <a:endParaRPr lang="en-US" altLang="zh-CN" sz="2400" dirty="0">
                <a:latin typeface="Arial" panose="020B0604020202020204" pitchFamily="34" charset="0"/>
                <a:ea typeface="Arial" panose="020B0604020202020204" pitchFamily="34" charset="0"/>
                <a:sym typeface="+mn-ea"/>
              </a:endParaRPr>
            </a:p>
          </p:txBody>
        </p:sp>
        <p:sp>
          <p:nvSpPr>
            <p:cNvPr id="37" name="圆角矩形 36"/>
            <p:cNvSpPr/>
            <p:nvPr/>
          </p:nvSpPr>
          <p:spPr>
            <a:xfrm>
              <a:off x="5731" y="692"/>
              <a:ext cx="5109" cy="518"/>
            </a:xfrm>
            <a:prstGeom prst="roundRect">
              <a:avLst/>
            </a:prstGeom>
            <a:noFill/>
            <a:ln w="12700">
              <a:gradFill>
                <a:gsLst>
                  <a:gs pos="0">
                    <a:srgbClr val="C19AFD">
                      <a:alpha val="100000"/>
                      <a:lumMod val="94000"/>
                    </a:srgbClr>
                  </a:gs>
                  <a:gs pos="100000">
                    <a:srgbClr val="645BE6"/>
                  </a:gs>
                </a:gsLst>
                <a:lin ang="378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0" name="图片 49" descr="图片2"/>
          <p:cNvPicPr>
            <a:picLocks noChangeAspect="1"/>
          </p:cNvPicPr>
          <p:nvPr/>
        </p:nvPicPr>
        <p:blipFill>
          <a:blip r:embed="rId2">
            <a:lum bright="24000" contrast="-12000"/>
          </a:blip>
          <a:srcRect t="55237"/>
          <a:stretch>
            <a:fillRect/>
          </a:stretch>
        </p:blipFill>
        <p:spPr>
          <a:xfrm>
            <a:off x="10466705" y="490220"/>
            <a:ext cx="1292860" cy="578485"/>
          </a:xfrm>
          <a:prstGeom prst="rect">
            <a:avLst/>
          </a:prstGeom>
        </p:spPr>
      </p:pic>
      <p:pic>
        <p:nvPicPr>
          <p:cNvPr id="49" name="图片 48" descr="图片1"/>
          <p:cNvPicPr>
            <a:picLocks noChangeAspect="1"/>
          </p:cNvPicPr>
          <p:nvPr/>
        </p:nvPicPr>
        <p:blipFill>
          <a:blip r:embed="rId3">
            <a:lum bright="60000" contrast="-72000"/>
          </a:blip>
          <a:srcRect l="35259" b="51121"/>
          <a:stretch>
            <a:fillRect/>
          </a:stretch>
        </p:blipFill>
        <p:spPr>
          <a:xfrm>
            <a:off x="370840" y="5670550"/>
            <a:ext cx="1152525" cy="839470"/>
          </a:xfrm>
          <a:prstGeom prst="rect">
            <a:avLst/>
          </a:prstGeom>
        </p:spPr>
      </p:pic>
      <p:pic>
        <p:nvPicPr>
          <p:cNvPr id="22" name="Picture 21" descr="ARchitec"/>
          <p:cNvPicPr/>
          <p:nvPr/>
        </p:nvPicPr>
        <p:blipFill>
          <a:blip r:embed="rId4"/>
          <a:stretch>
            <a:fillRect/>
          </a:stretch>
        </p:blipFill>
        <p:spPr>
          <a:xfrm>
            <a:off x="554355" y="1163955"/>
            <a:ext cx="10799445" cy="533527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t">
        <a:spAutoFit/>
      </a:bodyPr>
      <a:lstStyle>
        <a:defPPr marL="285750" indent="-285750" algn="just" fontAlgn="auto">
          <a:lnSpc>
            <a:spcPct val="130000"/>
          </a:lnSpc>
          <a:buClr>
            <a:srgbClr val="823FFD"/>
          </a:buClr>
          <a:buFont typeface="Wingdings" panose="05000000000000000000" charset="0"/>
          <a:buChar char="u"/>
          <a:defRPr lang="zh-CN" sz="240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4657</Words>
  <Application>WPS Presentation</Application>
  <PresentationFormat>Widescreen</PresentationFormat>
  <Paragraphs>157</Paragraphs>
  <Slides>20</Slides>
  <Notes>15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Arial</vt:lpstr>
      <vt:lpstr>SimSun</vt:lpstr>
      <vt:lpstr>Wingdings</vt:lpstr>
      <vt:lpstr>Wingdings</vt:lpstr>
      <vt:lpstr>优设标题黑</vt:lpstr>
      <vt:lpstr>Times New Roman Bold</vt:lpstr>
      <vt:lpstr>Times New Roman</vt:lpstr>
      <vt:lpstr>Calibri</vt:lpstr>
      <vt:lpstr>Microsoft YaHei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Fairy</dc:creator>
  <cp:lastModifiedBy>Adekunle Esther</cp:lastModifiedBy>
  <cp:revision>54</cp:revision>
  <dcterms:created xsi:type="dcterms:W3CDTF">2021-05-15T14:11:00Z</dcterms:created>
  <dcterms:modified xsi:type="dcterms:W3CDTF">2021-08-23T13:00:23Z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1033-11.2.0.10176</vt:lpwstr>
  </property>
</Properties>
</file>